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6" r:id="rId3"/>
    <p:sldId id="301" r:id="rId4"/>
    <p:sldId id="259" r:id="rId5"/>
    <p:sldId id="292" r:id="rId6"/>
    <p:sldId id="291" r:id="rId7"/>
    <p:sldId id="320" r:id="rId8"/>
    <p:sldId id="285" r:id="rId9"/>
    <p:sldId id="286" r:id="rId10"/>
    <p:sldId id="287" r:id="rId11"/>
    <p:sldId id="288" r:id="rId12"/>
    <p:sldId id="303" r:id="rId13"/>
    <p:sldId id="321" r:id="rId14"/>
    <p:sldId id="306" r:id="rId15"/>
    <p:sldId id="307" r:id="rId16"/>
    <p:sldId id="311" r:id="rId17"/>
    <p:sldId id="295" r:id="rId18"/>
    <p:sldId id="294" r:id="rId19"/>
    <p:sldId id="290" r:id="rId20"/>
    <p:sldId id="293" r:id="rId21"/>
    <p:sldId id="322" r:id="rId22"/>
    <p:sldId id="309" r:id="rId23"/>
    <p:sldId id="299" r:id="rId24"/>
    <p:sldId id="313" r:id="rId25"/>
    <p:sldId id="298" r:id="rId26"/>
    <p:sldId id="296" r:id="rId27"/>
    <p:sldId id="300" r:id="rId28"/>
    <p:sldId id="314" r:id="rId29"/>
    <p:sldId id="323" r:id="rId30"/>
    <p:sldId id="316" r:id="rId31"/>
    <p:sldId id="308" r:id="rId32"/>
    <p:sldId id="31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17E"/>
    <a:srgbClr val="FFB801"/>
    <a:srgbClr val="FBA925"/>
    <a:srgbClr val="62376C"/>
    <a:srgbClr val="D49020"/>
    <a:srgbClr val="4E32A9"/>
    <a:srgbClr val="FFBC59"/>
    <a:srgbClr val="FFC202"/>
    <a:srgbClr val="7C27AC"/>
    <a:srgbClr val="001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6296"/>
  </p:normalViewPr>
  <p:slideViewPr>
    <p:cSldViewPr snapToGrid="0" snapToObjects="1">
      <p:cViewPr>
        <p:scale>
          <a:sx n="89" d="100"/>
          <a:sy n="89" d="100"/>
        </p:scale>
        <p:origin x="119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cancelation %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18</c:v>
                </c:pt>
                <c:pt idx="1">
                  <c:v>36</c:v>
                </c:pt>
                <c:pt idx="2">
                  <c:v>39</c:v>
                </c:pt>
                <c:pt idx="3">
                  <c:v>44</c:v>
                </c:pt>
                <c:pt idx="4">
                  <c:v>43</c:v>
                </c:pt>
                <c:pt idx="5">
                  <c:v>46</c:v>
                </c:pt>
                <c:pt idx="6">
                  <c:v>44</c:v>
                </c:pt>
                <c:pt idx="7">
                  <c:v>46</c:v>
                </c:pt>
                <c:pt idx="8">
                  <c:v>55</c:v>
                </c:pt>
                <c:pt idx="9">
                  <c:v>63</c:v>
                </c:pt>
                <c:pt idx="10">
                  <c:v>69</c:v>
                </c:pt>
                <c:pt idx="11">
                  <c:v>70</c:v>
                </c:pt>
                <c:pt idx="12">
                  <c:v>57</c:v>
                </c:pt>
                <c:pt idx="13">
                  <c:v>62</c:v>
                </c:pt>
                <c:pt idx="14">
                  <c:v>72</c:v>
                </c:pt>
                <c:pt idx="15">
                  <c:v>64</c:v>
                </c:pt>
                <c:pt idx="16">
                  <c:v>82</c:v>
                </c:pt>
                <c:pt idx="17">
                  <c:v>81</c:v>
                </c:pt>
                <c:pt idx="18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5-ED49-9FA1-807AD66BE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449407"/>
        <c:axId val="654448767"/>
      </c:barChart>
      <c:catAx>
        <c:axId val="654449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448767"/>
        <c:crosses val="autoZero"/>
        <c:auto val="1"/>
        <c:lblAlgn val="ctr"/>
        <c:lblOffset val="100"/>
        <c:noMultiLvlLbl val="0"/>
      </c:catAx>
      <c:valAx>
        <c:axId val="654448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44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Confirmed Booking</c:v>
                </c:pt>
              </c:strCache>
            </c:strRef>
          </c:tx>
          <c:spPr>
            <a:solidFill>
              <a:srgbClr val="7C27AC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Didn't Required Parking Spaces</c:v>
                </c:pt>
                <c:pt idx="1">
                  <c:v>Required Parking Spaces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0.60506300000000002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32-3B4F-B1D4-23856E9A86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Didn't Required Parking Spaces</c:v>
                </c:pt>
                <c:pt idx="1">
                  <c:v>Required Parking Spaces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0.39493699999999998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32-3B4F-B1D4-23856E9A8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818879"/>
        <c:axId val="414818047"/>
      </c:barChart>
      <c:catAx>
        <c:axId val="41481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18047"/>
        <c:crosses val="autoZero"/>
        <c:auto val="1"/>
        <c:lblAlgn val="ctr"/>
        <c:lblOffset val="100"/>
        <c:noMultiLvlLbl val="0"/>
      </c:catAx>
      <c:valAx>
        <c:axId val="414818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18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2640668152125"/>
          <c:y val="3.8651230973220853E-2"/>
          <c:w val="0.86998979404795473"/>
          <c:h val="0.58582136895609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Aviation</c:v>
                </c:pt>
                <c:pt idx="1">
                  <c:v>Complementary</c:v>
                </c:pt>
                <c:pt idx="2">
                  <c:v>Corporate</c:v>
                </c:pt>
                <c:pt idx="3">
                  <c:v>Direct</c:v>
                </c:pt>
                <c:pt idx="4">
                  <c:v>Groups</c:v>
                </c:pt>
                <c:pt idx="5">
                  <c:v>Offline TA/TO</c:v>
                </c:pt>
                <c:pt idx="6">
                  <c:v>Online TA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0.21940899999999999</c:v>
                </c:pt>
                <c:pt idx="1">
                  <c:v>0.130552</c:v>
                </c:pt>
                <c:pt idx="2">
                  <c:v>0.18734700000000001</c:v>
                </c:pt>
                <c:pt idx="3">
                  <c:v>0.153419</c:v>
                </c:pt>
                <c:pt idx="4">
                  <c:v>0.61062000000000005</c:v>
                </c:pt>
                <c:pt idx="5">
                  <c:v>0.34316000000000002</c:v>
                </c:pt>
                <c:pt idx="6">
                  <c:v>0.36721100000000001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9-6049-A3F4-4DB75CCF0A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100"/>
        <c:axId val="483535903"/>
        <c:axId val="483533823"/>
      </c:barChart>
      <c:catAx>
        <c:axId val="483535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Market</a:t>
                </a:r>
                <a:r>
                  <a:rPr lang="en-US" baseline="0" dirty="0"/>
                  <a:t> Segment</a:t>
                </a:r>
                <a:endParaRPr lang="id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533823"/>
        <c:crosses val="autoZero"/>
        <c:auto val="1"/>
        <c:lblAlgn val="ctr"/>
        <c:lblOffset val="100"/>
        <c:noMultiLvlLbl val="0"/>
      </c:catAx>
      <c:valAx>
        <c:axId val="483533823"/>
        <c:scaling>
          <c:orientation val="minMax"/>
          <c:max val="1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Cancellation</a:t>
                </a:r>
                <a:r>
                  <a:rPr lang="en-US" baseline="0" dirty="0"/>
                  <a:t> Percentage</a:t>
                </a:r>
                <a:endParaRPr lang="id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53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63465006561667"/>
          <c:y val="0.73945635386974029"/>
          <c:w val="0.32867807549652739"/>
          <c:h val="5.0545149871228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International</c:v>
                </c:pt>
                <c:pt idx="1">
                  <c:v>Local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0.23594599999999999</c:v>
                </c:pt>
                <c:pt idx="1">
                  <c:v>0.56633299999999998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B-F847-B912-AAB8AB753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46543"/>
        <c:axId val="413644047"/>
      </c:barChart>
      <c:catAx>
        <c:axId val="41364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644047"/>
        <c:crosses val="autoZero"/>
        <c:auto val="1"/>
        <c:lblAlgn val="ctr"/>
        <c:lblOffset val="100"/>
        <c:noMultiLvlLbl val="0"/>
      </c:catAx>
      <c:valAx>
        <c:axId val="413644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646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Never Cancelled</c:v>
                </c:pt>
                <c:pt idx="1">
                  <c:v>Previously Cancelled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0.33900000000000002</c:v>
                </c:pt>
                <c:pt idx="1">
                  <c:v>0.91600000000000004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58-2340-8FC4-3DE76CE31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035519"/>
        <c:axId val="483043423"/>
      </c:barChart>
      <c:catAx>
        <c:axId val="48303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43423"/>
        <c:crosses val="autoZero"/>
        <c:auto val="1"/>
        <c:lblAlgn val="ctr"/>
        <c:lblOffset val="100"/>
        <c:noMultiLvlLbl val="0"/>
      </c:catAx>
      <c:valAx>
        <c:axId val="48304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3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Non Repeated Guest</c:v>
                </c:pt>
                <c:pt idx="1">
                  <c:v>Repeated Guest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0.377</c:v>
                </c:pt>
                <c:pt idx="1">
                  <c:v>0.14399999999999999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93-EF4F-91C6-6400BE974B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4553791"/>
        <c:axId val="474552959"/>
      </c:barChart>
      <c:catAx>
        <c:axId val="474553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552959"/>
        <c:crosses val="autoZero"/>
        <c:auto val="1"/>
        <c:lblAlgn val="ctr"/>
        <c:lblOffset val="100"/>
        <c:noMultiLvlLbl val="0"/>
      </c:catAx>
      <c:valAx>
        <c:axId val="4745529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55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18FDF9-72A2-D345-BC73-13E80D873A38}" type="doc">
      <dgm:prSet loTypeId="urn:microsoft.com/office/officeart/2009/3/layout/DescendingProces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EEA3D90-CD7A-E246-9B32-194077DD7277}">
      <dgm:prSet phldrT="[Text]"/>
      <dgm:spPr/>
      <dgm:t>
        <a:bodyPr/>
        <a:lstStyle/>
        <a:p>
          <a:endParaRPr lang="en-US" dirty="0"/>
        </a:p>
      </dgm:t>
    </dgm:pt>
    <dgm:pt modelId="{037C9050-14D3-2C4A-B38F-B969386BFD0B}" type="parTrans" cxnId="{94C06AE2-15E2-554B-8806-227BF2ED7493}">
      <dgm:prSet/>
      <dgm:spPr/>
      <dgm:t>
        <a:bodyPr/>
        <a:lstStyle/>
        <a:p>
          <a:endParaRPr lang="en-US"/>
        </a:p>
      </dgm:t>
    </dgm:pt>
    <dgm:pt modelId="{CD49E086-39DD-1145-B8EF-DB1D7B2C839B}" type="sibTrans" cxnId="{94C06AE2-15E2-554B-8806-227BF2ED7493}">
      <dgm:prSet/>
      <dgm:spPr/>
      <dgm:t>
        <a:bodyPr/>
        <a:lstStyle/>
        <a:p>
          <a:endParaRPr lang="en-US"/>
        </a:p>
      </dgm:t>
    </dgm:pt>
    <dgm:pt modelId="{1B2C2470-E981-E246-81A1-EAF21DB04C27}" type="pres">
      <dgm:prSet presAssocID="{E918FDF9-72A2-D345-BC73-13E80D873A38}" presName="Name0" presStyleCnt="0">
        <dgm:presLayoutVars>
          <dgm:chMax val="7"/>
          <dgm:chPref val="5"/>
        </dgm:presLayoutVars>
      </dgm:prSet>
      <dgm:spPr/>
    </dgm:pt>
    <dgm:pt modelId="{C307259C-DD1A-0A4D-85FC-1850A4A4ABC1}" type="pres">
      <dgm:prSet presAssocID="{E918FDF9-72A2-D345-BC73-13E80D873A38}" presName="arrowNode" presStyleLbl="node1" presStyleIdx="0" presStyleCnt="1"/>
      <dgm:spPr/>
    </dgm:pt>
    <dgm:pt modelId="{659A504F-5897-454B-9058-101DFC8B341D}" type="pres">
      <dgm:prSet presAssocID="{9EEA3D90-CD7A-E246-9B32-194077DD7277}" presName="txNode1" presStyleLbl="revTx" presStyleIdx="0" presStyleCnt="1">
        <dgm:presLayoutVars>
          <dgm:bulletEnabled val="1"/>
        </dgm:presLayoutVars>
      </dgm:prSet>
      <dgm:spPr/>
    </dgm:pt>
  </dgm:ptLst>
  <dgm:cxnLst>
    <dgm:cxn modelId="{68CD0628-7629-FE4A-A94B-02321006121B}" type="presOf" srcId="{9EEA3D90-CD7A-E246-9B32-194077DD7277}" destId="{659A504F-5897-454B-9058-101DFC8B341D}" srcOrd="0" destOrd="0" presId="urn:microsoft.com/office/officeart/2009/3/layout/DescendingProcess"/>
    <dgm:cxn modelId="{C5618362-1312-C74E-BCA3-6B3024BD93E1}" type="presOf" srcId="{E918FDF9-72A2-D345-BC73-13E80D873A38}" destId="{1B2C2470-E981-E246-81A1-EAF21DB04C27}" srcOrd="0" destOrd="0" presId="urn:microsoft.com/office/officeart/2009/3/layout/DescendingProcess"/>
    <dgm:cxn modelId="{94C06AE2-15E2-554B-8806-227BF2ED7493}" srcId="{E918FDF9-72A2-D345-BC73-13E80D873A38}" destId="{9EEA3D90-CD7A-E246-9B32-194077DD7277}" srcOrd="0" destOrd="0" parTransId="{037C9050-14D3-2C4A-B38F-B969386BFD0B}" sibTransId="{CD49E086-39DD-1145-B8EF-DB1D7B2C839B}"/>
    <dgm:cxn modelId="{4E6E910F-3256-EF47-8D69-716C1FFBD1BD}" type="presParOf" srcId="{1B2C2470-E981-E246-81A1-EAF21DB04C27}" destId="{C307259C-DD1A-0A4D-85FC-1850A4A4ABC1}" srcOrd="0" destOrd="0" presId="urn:microsoft.com/office/officeart/2009/3/layout/DescendingProcess"/>
    <dgm:cxn modelId="{3DA6EC63-9828-B044-995A-40F275BFF23E}" type="presParOf" srcId="{1B2C2470-E981-E246-81A1-EAF21DB04C27}" destId="{659A504F-5897-454B-9058-101DFC8B341D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B808B8-40BF-0D47-B56C-3CEEBF94432D}" type="doc">
      <dgm:prSet loTypeId="urn:microsoft.com/office/officeart/2005/8/layout/StepDownProcess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0ECC517-6838-4044-8BFA-676CEFAF28E6}">
      <dgm:prSet phldrT="[Text]"/>
      <dgm:spPr>
        <a:gradFill flip="none" rotWithShape="0">
          <a:gsLst>
            <a:gs pos="0">
              <a:srgbClr val="8E2EAE">
                <a:shade val="30000"/>
                <a:satMod val="115000"/>
              </a:srgbClr>
            </a:gs>
            <a:gs pos="50000">
              <a:srgbClr val="8E2EAE">
                <a:shade val="67500"/>
                <a:satMod val="115000"/>
              </a:srgbClr>
            </a:gs>
            <a:gs pos="100000">
              <a:srgbClr val="8E2EAE">
                <a:shade val="100000"/>
                <a:satMod val="115000"/>
              </a:srgbClr>
            </a:gs>
          </a:gsLst>
          <a:lin ang="2700000" scaled="1"/>
          <a:tileRect/>
        </a:gra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Handle Missing Value</a:t>
          </a:r>
        </a:p>
      </dgm:t>
    </dgm:pt>
    <dgm:pt modelId="{31597916-5432-A443-8AEE-B7D4EAF605B8}" type="parTrans" cxnId="{627C6BB5-8981-C642-8243-A7C773D2D37C}">
      <dgm:prSet/>
      <dgm:spPr/>
      <dgm:t>
        <a:bodyPr/>
        <a:lstStyle/>
        <a:p>
          <a:endParaRPr lang="en-US"/>
        </a:p>
      </dgm:t>
    </dgm:pt>
    <dgm:pt modelId="{52A3C4BB-249D-1143-8C51-8CF7ABAFA0A6}" type="sibTrans" cxnId="{627C6BB5-8981-C642-8243-A7C773D2D37C}">
      <dgm:prSet/>
      <dgm:spPr/>
      <dgm:t>
        <a:bodyPr/>
        <a:lstStyle/>
        <a:p>
          <a:endParaRPr lang="en-US"/>
        </a:p>
      </dgm:t>
    </dgm:pt>
    <dgm:pt modelId="{CEBCC223-7F45-6149-90CC-0497FB19DB63}">
      <dgm:prSet phldrT="[Text]"/>
      <dgm:spPr>
        <a:gradFill flip="none" rotWithShape="0">
          <a:gsLst>
            <a:gs pos="0">
              <a:srgbClr val="C93EBB">
                <a:shade val="30000"/>
                <a:satMod val="115000"/>
              </a:srgbClr>
            </a:gs>
            <a:gs pos="50000">
              <a:srgbClr val="C93EBB">
                <a:shade val="67500"/>
                <a:satMod val="115000"/>
              </a:srgbClr>
            </a:gs>
            <a:gs pos="100000">
              <a:srgbClr val="C93EBB">
                <a:shade val="100000"/>
                <a:satMod val="115000"/>
              </a:srgbClr>
            </a:gs>
          </a:gsLst>
          <a:path path="circle">
            <a:fillToRect l="100000" t="100000"/>
          </a:path>
          <a:tileRect r="-100000" b="-100000"/>
        </a:gra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Handle Duplicated Value</a:t>
          </a:r>
        </a:p>
      </dgm:t>
    </dgm:pt>
    <dgm:pt modelId="{A3F29AA5-990F-F54E-83AA-7F19FE8B029B}" type="parTrans" cxnId="{FFE0EAF4-AACF-CF49-B1F7-7DE3E38EFFD3}">
      <dgm:prSet/>
      <dgm:spPr/>
      <dgm:t>
        <a:bodyPr/>
        <a:lstStyle/>
        <a:p>
          <a:endParaRPr lang="en-US"/>
        </a:p>
      </dgm:t>
    </dgm:pt>
    <dgm:pt modelId="{8E5EDD6D-4294-0F43-8640-BE44DC96C705}" type="sibTrans" cxnId="{FFE0EAF4-AACF-CF49-B1F7-7DE3E38EFFD3}">
      <dgm:prSet/>
      <dgm:spPr/>
      <dgm:t>
        <a:bodyPr/>
        <a:lstStyle/>
        <a:p>
          <a:endParaRPr lang="en-US"/>
        </a:p>
      </dgm:t>
    </dgm:pt>
    <dgm:pt modelId="{96CCDEF4-1FE7-5448-950C-1F442C8926D5}">
      <dgm:prSet phldrT="[Text]"/>
      <dgm:spPr>
        <a:gradFill flip="none" rotWithShape="1">
          <a:gsLst>
            <a:gs pos="0">
              <a:srgbClr val="5F33BC">
                <a:shade val="30000"/>
                <a:satMod val="115000"/>
              </a:srgbClr>
            </a:gs>
            <a:gs pos="50000">
              <a:srgbClr val="5F33BC">
                <a:shade val="67500"/>
                <a:satMod val="115000"/>
              </a:srgbClr>
            </a:gs>
            <a:gs pos="100000">
              <a:srgbClr val="5F33BC">
                <a:shade val="100000"/>
                <a:satMod val="115000"/>
              </a:srgbClr>
            </a:gs>
          </a:gsLst>
          <a:lin ang="18900000" scaled="1"/>
          <a:tileRect/>
        </a:gradFill>
        <a:ln>
          <a:noFill/>
        </a:ln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Handle Outlier</a:t>
          </a:r>
        </a:p>
      </dgm:t>
    </dgm:pt>
    <dgm:pt modelId="{72C51170-3216-FD44-B794-F593913A67D8}" type="parTrans" cxnId="{67D34ACD-7D1F-5940-9EB2-0347E776FF75}">
      <dgm:prSet/>
      <dgm:spPr/>
      <dgm:t>
        <a:bodyPr/>
        <a:lstStyle/>
        <a:p>
          <a:endParaRPr lang="en-US"/>
        </a:p>
      </dgm:t>
    </dgm:pt>
    <dgm:pt modelId="{C902B22B-BAD1-794A-A5F9-86AEE3AACDAE}" type="sibTrans" cxnId="{67D34ACD-7D1F-5940-9EB2-0347E776FF75}">
      <dgm:prSet/>
      <dgm:spPr/>
      <dgm:t>
        <a:bodyPr/>
        <a:lstStyle/>
        <a:p>
          <a:endParaRPr lang="en-US"/>
        </a:p>
      </dgm:t>
    </dgm:pt>
    <dgm:pt modelId="{92CD114B-0E4E-8A4E-9402-15507F0ECD1B}" type="pres">
      <dgm:prSet presAssocID="{4EB808B8-40BF-0D47-B56C-3CEEBF94432D}" presName="rootnode" presStyleCnt="0">
        <dgm:presLayoutVars>
          <dgm:chMax/>
          <dgm:chPref/>
          <dgm:dir/>
          <dgm:animLvl val="lvl"/>
        </dgm:presLayoutVars>
      </dgm:prSet>
      <dgm:spPr/>
    </dgm:pt>
    <dgm:pt modelId="{CED83437-E820-E544-8AD5-F0933A333261}" type="pres">
      <dgm:prSet presAssocID="{20ECC517-6838-4044-8BFA-676CEFAF28E6}" presName="composite" presStyleCnt="0"/>
      <dgm:spPr/>
    </dgm:pt>
    <dgm:pt modelId="{F5B936FA-4D6E-0B4C-AB04-3F15DFBCC9C0}" type="pres">
      <dgm:prSet presAssocID="{20ECC517-6838-4044-8BFA-676CEFAF28E6}" presName="bentUpArrow1" presStyleLbl="alignImgPlace1" presStyleIdx="0" presStyleCnt="2"/>
      <dgm:spPr>
        <a:gradFill flip="none" rotWithShape="0">
          <a:gsLst>
            <a:gs pos="0">
              <a:srgbClr val="8E2EAE">
                <a:shade val="30000"/>
                <a:satMod val="115000"/>
              </a:srgbClr>
            </a:gs>
            <a:gs pos="50000">
              <a:srgbClr val="8E2EAE">
                <a:shade val="67500"/>
                <a:satMod val="115000"/>
              </a:srgbClr>
            </a:gs>
            <a:gs pos="100000">
              <a:srgbClr val="8E2EAE">
                <a:shade val="100000"/>
                <a:satMod val="115000"/>
              </a:srgbClr>
            </a:gs>
          </a:gsLst>
          <a:lin ang="2700000" scaled="1"/>
          <a:tileRect/>
        </a:gradFill>
        <a:ln>
          <a:noFill/>
        </a:ln>
      </dgm:spPr>
    </dgm:pt>
    <dgm:pt modelId="{D20DD23F-77A0-EA43-B63B-FAE5F15E7278}" type="pres">
      <dgm:prSet presAssocID="{20ECC517-6838-4044-8BFA-676CEFAF28E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4A387477-5F02-8E4A-9D72-0D78D990C7DD}" type="pres">
      <dgm:prSet presAssocID="{20ECC517-6838-4044-8BFA-676CEFAF28E6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E2E930A-52C7-3B4B-B1A2-525706ADAA6F}" type="pres">
      <dgm:prSet presAssocID="{52A3C4BB-249D-1143-8C51-8CF7ABAFA0A6}" presName="sibTrans" presStyleCnt="0"/>
      <dgm:spPr/>
    </dgm:pt>
    <dgm:pt modelId="{2CF231FA-F91A-1544-B8BB-97CB8B12C005}" type="pres">
      <dgm:prSet presAssocID="{CEBCC223-7F45-6149-90CC-0497FB19DB63}" presName="composite" presStyleCnt="0"/>
      <dgm:spPr/>
    </dgm:pt>
    <dgm:pt modelId="{E4042EA9-6F34-8147-808C-71502E30A6E2}" type="pres">
      <dgm:prSet presAssocID="{CEBCC223-7F45-6149-90CC-0497FB19DB63}" presName="bentUpArrow1" presStyleLbl="alignImgPlace1" presStyleIdx="1" presStyleCnt="2"/>
      <dgm:spPr>
        <a:gradFill flip="none" rotWithShape="0">
          <a:gsLst>
            <a:gs pos="0">
              <a:srgbClr val="C93EBB">
                <a:shade val="30000"/>
                <a:satMod val="115000"/>
              </a:srgbClr>
            </a:gs>
            <a:gs pos="50000">
              <a:srgbClr val="C93EBB">
                <a:shade val="67500"/>
                <a:satMod val="115000"/>
              </a:srgbClr>
            </a:gs>
            <a:gs pos="100000">
              <a:srgbClr val="C93EBB">
                <a:shade val="100000"/>
                <a:satMod val="115000"/>
              </a:srgbClr>
            </a:gs>
          </a:gsLst>
          <a:path path="circle">
            <a:fillToRect l="100000" t="100000"/>
          </a:path>
          <a:tileRect r="-100000" b="-100000"/>
        </a:gradFill>
        <a:ln>
          <a:noFill/>
        </a:ln>
      </dgm:spPr>
    </dgm:pt>
    <dgm:pt modelId="{13F082F0-71BC-3A45-8FBF-5A225088A4C1}" type="pres">
      <dgm:prSet presAssocID="{CEBCC223-7F45-6149-90CC-0497FB19DB6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5378269-2071-7748-91D3-E111DB06AB71}" type="pres">
      <dgm:prSet presAssocID="{CEBCC223-7F45-6149-90CC-0497FB19DB63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F9761ED-2B9E-9647-B63F-B45E4421BF43}" type="pres">
      <dgm:prSet presAssocID="{8E5EDD6D-4294-0F43-8640-BE44DC96C705}" presName="sibTrans" presStyleCnt="0"/>
      <dgm:spPr/>
    </dgm:pt>
    <dgm:pt modelId="{F3EC9637-217F-1E4A-A72F-9A471A41198A}" type="pres">
      <dgm:prSet presAssocID="{96CCDEF4-1FE7-5448-950C-1F442C8926D5}" presName="composite" presStyleCnt="0"/>
      <dgm:spPr/>
    </dgm:pt>
    <dgm:pt modelId="{1986EE06-8B2C-1D4F-83D8-F518952DCF68}" type="pres">
      <dgm:prSet presAssocID="{96CCDEF4-1FE7-5448-950C-1F442C8926D5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E8D13804-EC6B-B441-A161-23D5B0788FB3}" type="presOf" srcId="{20ECC517-6838-4044-8BFA-676CEFAF28E6}" destId="{D20DD23F-77A0-EA43-B63B-FAE5F15E7278}" srcOrd="0" destOrd="0" presId="urn:microsoft.com/office/officeart/2005/8/layout/StepDownProcess"/>
    <dgm:cxn modelId="{B18A702E-A801-114C-A39E-BBEE2B74113C}" type="presOf" srcId="{CEBCC223-7F45-6149-90CC-0497FB19DB63}" destId="{13F082F0-71BC-3A45-8FBF-5A225088A4C1}" srcOrd="0" destOrd="0" presId="urn:microsoft.com/office/officeart/2005/8/layout/StepDownProcess"/>
    <dgm:cxn modelId="{8D886F4C-12A6-B749-8121-DDE451564A0E}" type="presOf" srcId="{96CCDEF4-1FE7-5448-950C-1F442C8926D5}" destId="{1986EE06-8B2C-1D4F-83D8-F518952DCF68}" srcOrd="0" destOrd="0" presId="urn:microsoft.com/office/officeart/2005/8/layout/StepDownProcess"/>
    <dgm:cxn modelId="{0414245A-EADD-7845-8C39-48578CFFCDD8}" type="presOf" srcId="{4EB808B8-40BF-0D47-B56C-3CEEBF94432D}" destId="{92CD114B-0E4E-8A4E-9402-15507F0ECD1B}" srcOrd="0" destOrd="0" presId="urn:microsoft.com/office/officeart/2005/8/layout/StepDownProcess"/>
    <dgm:cxn modelId="{627C6BB5-8981-C642-8243-A7C773D2D37C}" srcId="{4EB808B8-40BF-0D47-B56C-3CEEBF94432D}" destId="{20ECC517-6838-4044-8BFA-676CEFAF28E6}" srcOrd="0" destOrd="0" parTransId="{31597916-5432-A443-8AEE-B7D4EAF605B8}" sibTransId="{52A3C4BB-249D-1143-8C51-8CF7ABAFA0A6}"/>
    <dgm:cxn modelId="{67D34ACD-7D1F-5940-9EB2-0347E776FF75}" srcId="{4EB808B8-40BF-0D47-B56C-3CEEBF94432D}" destId="{96CCDEF4-1FE7-5448-950C-1F442C8926D5}" srcOrd="2" destOrd="0" parTransId="{72C51170-3216-FD44-B794-F593913A67D8}" sibTransId="{C902B22B-BAD1-794A-A5F9-86AEE3AACDAE}"/>
    <dgm:cxn modelId="{FFE0EAF4-AACF-CF49-B1F7-7DE3E38EFFD3}" srcId="{4EB808B8-40BF-0D47-B56C-3CEEBF94432D}" destId="{CEBCC223-7F45-6149-90CC-0497FB19DB63}" srcOrd="1" destOrd="0" parTransId="{A3F29AA5-990F-F54E-83AA-7F19FE8B029B}" sibTransId="{8E5EDD6D-4294-0F43-8640-BE44DC96C705}"/>
    <dgm:cxn modelId="{4D54A789-0C96-5440-911E-8D1B824B24D3}" type="presParOf" srcId="{92CD114B-0E4E-8A4E-9402-15507F0ECD1B}" destId="{CED83437-E820-E544-8AD5-F0933A333261}" srcOrd="0" destOrd="0" presId="urn:microsoft.com/office/officeart/2005/8/layout/StepDownProcess"/>
    <dgm:cxn modelId="{1400FA53-4395-9D43-8785-AA3BB736503A}" type="presParOf" srcId="{CED83437-E820-E544-8AD5-F0933A333261}" destId="{F5B936FA-4D6E-0B4C-AB04-3F15DFBCC9C0}" srcOrd="0" destOrd="0" presId="urn:microsoft.com/office/officeart/2005/8/layout/StepDownProcess"/>
    <dgm:cxn modelId="{4A5DA403-7DBB-2140-B86C-4E3EE9A344B2}" type="presParOf" srcId="{CED83437-E820-E544-8AD5-F0933A333261}" destId="{D20DD23F-77A0-EA43-B63B-FAE5F15E7278}" srcOrd="1" destOrd="0" presId="urn:microsoft.com/office/officeart/2005/8/layout/StepDownProcess"/>
    <dgm:cxn modelId="{0A72EF07-6DA3-1044-965C-8D5657A1E33B}" type="presParOf" srcId="{CED83437-E820-E544-8AD5-F0933A333261}" destId="{4A387477-5F02-8E4A-9D72-0D78D990C7DD}" srcOrd="2" destOrd="0" presId="urn:microsoft.com/office/officeart/2005/8/layout/StepDownProcess"/>
    <dgm:cxn modelId="{21159652-D623-EC42-AF28-EE9728DBA851}" type="presParOf" srcId="{92CD114B-0E4E-8A4E-9402-15507F0ECD1B}" destId="{9E2E930A-52C7-3B4B-B1A2-525706ADAA6F}" srcOrd="1" destOrd="0" presId="urn:microsoft.com/office/officeart/2005/8/layout/StepDownProcess"/>
    <dgm:cxn modelId="{117A7FE5-CB57-D74A-BBAD-D8FDE4548FC5}" type="presParOf" srcId="{92CD114B-0E4E-8A4E-9402-15507F0ECD1B}" destId="{2CF231FA-F91A-1544-B8BB-97CB8B12C005}" srcOrd="2" destOrd="0" presId="urn:microsoft.com/office/officeart/2005/8/layout/StepDownProcess"/>
    <dgm:cxn modelId="{A98FB372-C979-8646-9C9F-7EDFDFA4D7D2}" type="presParOf" srcId="{2CF231FA-F91A-1544-B8BB-97CB8B12C005}" destId="{E4042EA9-6F34-8147-808C-71502E30A6E2}" srcOrd="0" destOrd="0" presId="urn:microsoft.com/office/officeart/2005/8/layout/StepDownProcess"/>
    <dgm:cxn modelId="{AA05380E-CD65-014C-B2B0-208CD5688CF6}" type="presParOf" srcId="{2CF231FA-F91A-1544-B8BB-97CB8B12C005}" destId="{13F082F0-71BC-3A45-8FBF-5A225088A4C1}" srcOrd="1" destOrd="0" presId="urn:microsoft.com/office/officeart/2005/8/layout/StepDownProcess"/>
    <dgm:cxn modelId="{EBB29F1F-B532-C74A-B116-5ACDD085CB4A}" type="presParOf" srcId="{2CF231FA-F91A-1544-B8BB-97CB8B12C005}" destId="{E5378269-2071-7748-91D3-E111DB06AB71}" srcOrd="2" destOrd="0" presId="urn:microsoft.com/office/officeart/2005/8/layout/StepDownProcess"/>
    <dgm:cxn modelId="{BB8538D6-CECA-9945-845C-72AC2DA03F25}" type="presParOf" srcId="{92CD114B-0E4E-8A4E-9402-15507F0ECD1B}" destId="{FF9761ED-2B9E-9647-B63F-B45E4421BF43}" srcOrd="3" destOrd="0" presId="urn:microsoft.com/office/officeart/2005/8/layout/StepDownProcess"/>
    <dgm:cxn modelId="{6709E622-2CFD-9749-B70D-0E2262A1787F}" type="presParOf" srcId="{92CD114B-0E4E-8A4E-9402-15507F0ECD1B}" destId="{F3EC9637-217F-1E4A-A72F-9A471A41198A}" srcOrd="4" destOrd="0" presId="urn:microsoft.com/office/officeart/2005/8/layout/StepDownProcess"/>
    <dgm:cxn modelId="{8E6EE2D5-3AF3-0E43-83F2-98FC2517AE26}" type="presParOf" srcId="{F3EC9637-217F-1E4A-A72F-9A471A41198A}" destId="{1986EE06-8B2C-1D4F-83D8-F518952DCF6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7259C-DD1A-0A4D-85FC-1850A4A4ABC1}">
      <dsp:nvSpPr>
        <dsp:cNvPr id="0" name=""/>
        <dsp:cNvSpPr/>
      </dsp:nvSpPr>
      <dsp:spPr>
        <a:xfrm rot="4396374">
          <a:off x="1040020" y="1153239"/>
          <a:ext cx="5002934" cy="348892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A504F-5897-454B-9058-101DFC8B341D}">
      <dsp:nvSpPr>
        <dsp:cNvPr id="0" name=""/>
        <dsp:cNvSpPr/>
      </dsp:nvSpPr>
      <dsp:spPr>
        <a:xfrm>
          <a:off x="704638" y="0"/>
          <a:ext cx="2358728" cy="927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 dirty="0"/>
        </a:p>
      </dsp:txBody>
      <dsp:txXfrm>
        <a:off x="704638" y="0"/>
        <a:ext cx="2358728" cy="927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936FA-4D6E-0B4C-AB04-3F15DFBCC9C0}">
      <dsp:nvSpPr>
        <dsp:cNvPr id="0" name=""/>
        <dsp:cNvSpPr/>
      </dsp:nvSpPr>
      <dsp:spPr>
        <a:xfrm rot="5400000">
          <a:off x="716132" y="1178558"/>
          <a:ext cx="1042333" cy="11866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flip="none" rotWithShape="0">
          <a:gsLst>
            <a:gs pos="0">
              <a:srgbClr val="8E2EAE">
                <a:shade val="30000"/>
                <a:satMod val="115000"/>
              </a:srgbClr>
            </a:gs>
            <a:gs pos="50000">
              <a:srgbClr val="8E2EAE">
                <a:shade val="67500"/>
                <a:satMod val="115000"/>
              </a:srgbClr>
            </a:gs>
            <a:gs pos="100000">
              <a:srgbClr val="8E2EAE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DD23F-77A0-EA43-B63B-FAE5F15E7278}">
      <dsp:nvSpPr>
        <dsp:cNvPr id="0" name=""/>
        <dsp:cNvSpPr/>
      </dsp:nvSpPr>
      <dsp:spPr>
        <a:xfrm>
          <a:off x="439977" y="23111"/>
          <a:ext cx="1754675" cy="1228216"/>
        </a:xfrm>
        <a:prstGeom prst="roundRect">
          <a:avLst>
            <a:gd name="adj" fmla="val 16670"/>
          </a:avLst>
        </a:prstGeom>
        <a:gradFill flip="none" rotWithShape="0">
          <a:gsLst>
            <a:gs pos="0">
              <a:srgbClr val="8E2EAE">
                <a:shade val="30000"/>
                <a:satMod val="115000"/>
              </a:srgbClr>
            </a:gs>
            <a:gs pos="50000">
              <a:srgbClr val="8E2EAE">
                <a:shade val="67500"/>
                <a:satMod val="115000"/>
              </a:srgbClr>
            </a:gs>
            <a:gs pos="100000">
              <a:srgbClr val="8E2EAE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</a:rPr>
            <a:t>Handle Missing Value</a:t>
          </a:r>
        </a:p>
      </dsp:txBody>
      <dsp:txXfrm>
        <a:off x="499944" y="83078"/>
        <a:ext cx="1634741" cy="1108282"/>
      </dsp:txXfrm>
    </dsp:sp>
    <dsp:sp modelId="{4A387477-5F02-8E4A-9D72-0D78D990C7DD}">
      <dsp:nvSpPr>
        <dsp:cNvPr id="0" name=""/>
        <dsp:cNvSpPr/>
      </dsp:nvSpPr>
      <dsp:spPr>
        <a:xfrm>
          <a:off x="2194653" y="140249"/>
          <a:ext cx="1276183" cy="992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042EA9-6F34-8147-808C-71502E30A6E2}">
      <dsp:nvSpPr>
        <dsp:cNvPr id="0" name=""/>
        <dsp:cNvSpPr/>
      </dsp:nvSpPr>
      <dsp:spPr>
        <a:xfrm rot="5400000">
          <a:off x="2170945" y="2558250"/>
          <a:ext cx="1042333" cy="11866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flip="none" rotWithShape="0">
          <a:gsLst>
            <a:gs pos="0">
              <a:srgbClr val="C93EBB">
                <a:shade val="30000"/>
                <a:satMod val="115000"/>
              </a:srgbClr>
            </a:gs>
            <a:gs pos="50000">
              <a:srgbClr val="C93EBB">
                <a:shade val="67500"/>
                <a:satMod val="115000"/>
              </a:srgbClr>
            </a:gs>
            <a:gs pos="100000">
              <a:srgbClr val="C93EBB">
                <a:shade val="100000"/>
                <a:satMod val="115000"/>
              </a:srgb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082F0-71BC-3A45-8FBF-5A225088A4C1}">
      <dsp:nvSpPr>
        <dsp:cNvPr id="0" name=""/>
        <dsp:cNvSpPr/>
      </dsp:nvSpPr>
      <dsp:spPr>
        <a:xfrm>
          <a:off x="1894790" y="1402802"/>
          <a:ext cx="1754675" cy="1228216"/>
        </a:xfrm>
        <a:prstGeom prst="roundRect">
          <a:avLst>
            <a:gd name="adj" fmla="val 16670"/>
          </a:avLst>
        </a:prstGeom>
        <a:gradFill flip="none" rotWithShape="0">
          <a:gsLst>
            <a:gs pos="0">
              <a:srgbClr val="C93EBB">
                <a:shade val="30000"/>
                <a:satMod val="115000"/>
              </a:srgbClr>
            </a:gs>
            <a:gs pos="50000">
              <a:srgbClr val="C93EBB">
                <a:shade val="67500"/>
                <a:satMod val="115000"/>
              </a:srgbClr>
            </a:gs>
            <a:gs pos="100000">
              <a:srgbClr val="C93EBB">
                <a:shade val="100000"/>
                <a:satMod val="115000"/>
              </a:srgbClr>
            </a:gs>
          </a:gsLst>
          <a:path path="circle">
            <a:fillToRect l="100000" t="100000"/>
          </a:path>
          <a:tileRect r="-100000" b="-10000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</a:rPr>
            <a:t>Handle Duplicated Value</a:t>
          </a:r>
        </a:p>
      </dsp:txBody>
      <dsp:txXfrm>
        <a:off x="1954757" y="1462769"/>
        <a:ext cx="1634741" cy="1108282"/>
      </dsp:txXfrm>
    </dsp:sp>
    <dsp:sp modelId="{E5378269-2071-7748-91D3-E111DB06AB71}">
      <dsp:nvSpPr>
        <dsp:cNvPr id="0" name=""/>
        <dsp:cNvSpPr/>
      </dsp:nvSpPr>
      <dsp:spPr>
        <a:xfrm>
          <a:off x="3649465" y="1519941"/>
          <a:ext cx="1276183" cy="992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6EE06-8B2C-1D4F-83D8-F518952DCF68}">
      <dsp:nvSpPr>
        <dsp:cNvPr id="0" name=""/>
        <dsp:cNvSpPr/>
      </dsp:nvSpPr>
      <dsp:spPr>
        <a:xfrm>
          <a:off x="3349602" y="2782494"/>
          <a:ext cx="1754675" cy="1228216"/>
        </a:xfrm>
        <a:prstGeom prst="roundRect">
          <a:avLst>
            <a:gd name="adj" fmla="val 16670"/>
          </a:avLst>
        </a:prstGeom>
        <a:gradFill flip="none" rotWithShape="1">
          <a:gsLst>
            <a:gs pos="0">
              <a:srgbClr val="5F33BC">
                <a:shade val="30000"/>
                <a:satMod val="115000"/>
              </a:srgbClr>
            </a:gs>
            <a:gs pos="50000">
              <a:srgbClr val="5F33BC">
                <a:shade val="67500"/>
                <a:satMod val="115000"/>
              </a:srgbClr>
            </a:gs>
            <a:gs pos="100000">
              <a:srgbClr val="5F33BC">
                <a:shade val="100000"/>
                <a:satMod val="115000"/>
              </a:srgbClr>
            </a:gs>
          </a:gsLst>
          <a:lin ang="189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</a:rPr>
            <a:t>Handle Outlier</a:t>
          </a:r>
        </a:p>
      </dsp:txBody>
      <dsp:txXfrm>
        <a:off x="3409569" y="2842461"/>
        <a:ext cx="1634741" cy="1108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0476B-DD02-7F42-AE02-6ADE53E0FBDD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B2601-0383-A947-A99D-5259AEA10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4b4be1d6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4b4be1d68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14b4be1d68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9498-B04C-B341-8CA0-586DFCDAA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0F829-24F0-014C-84B3-34FAE494A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FC5F6-28B9-6546-9286-C365601B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C9FEF-11BC-3841-8DE0-6A8048F4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5D564-FE76-A34C-868D-8F004746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45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9C9D-E42A-F240-B201-EEE3F953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323F1-6241-B647-A928-7C8D7C375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17914-8978-554A-8A7D-6A36981A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9A488-EA9F-D64F-873A-C304C2DA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83563-78F9-464A-947B-6DC1DEE3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2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4A094-4CA2-4749-84D3-907E63ECC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BDD9E-DC1F-EF4D-AAA4-3D8679CCC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72D68-7B73-B149-ADDC-A6A5A62F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4118-6B5F-D645-B284-0D517FB8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F1E39-B578-A541-A288-2F2443C1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62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4526" y="126584"/>
            <a:ext cx="3891083" cy="2358197"/>
          </a:xfrm>
        </p:spPr>
        <p:txBody>
          <a:bodyPr anchor="t">
            <a:normAutofit/>
          </a:bodyPr>
          <a:lstStyle>
            <a:lvl1pPr>
              <a:defRPr sz="3400" b="1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86269" y="235611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i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pPr algn="ctr"/>
              <a:t>‹#›</a:t>
            </a:fld>
            <a:endParaRPr lang="en-US" sz="1200" b="1" i="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064966" y="1"/>
            <a:ext cx="3125635" cy="2293298"/>
          </a:xfrm>
          <a:custGeom>
            <a:avLst/>
            <a:gdLst>
              <a:gd name="connsiteX0" fmla="*/ 0 w 3125635"/>
              <a:gd name="connsiteY0" fmla="*/ 0 h 2293298"/>
              <a:gd name="connsiteX1" fmla="*/ 3125635 w 3125635"/>
              <a:gd name="connsiteY1" fmla="*/ 0 h 2293298"/>
              <a:gd name="connsiteX2" fmla="*/ 3122315 w 3125635"/>
              <a:gd name="connsiteY2" fmla="*/ 63205 h 2293298"/>
              <a:gd name="connsiteX3" fmla="*/ 3104999 w 3125635"/>
              <a:gd name="connsiteY3" fmla="*/ 178903 h 2293298"/>
              <a:gd name="connsiteX4" fmla="*/ 2906217 w 3125635"/>
              <a:gd name="connsiteY4" fmla="*/ 725556 h 2293298"/>
              <a:gd name="connsiteX5" fmla="*/ 2936034 w 3125635"/>
              <a:gd name="connsiteY5" fmla="*/ 1649895 h 2293298"/>
              <a:gd name="connsiteX6" fmla="*/ 2538469 w 3125635"/>
              <a:gd name="connsiteY6" fmla="*/ 2266121 h 2293298"/>
              <a:gd name="connsiteX7" fmla="*/ 1703582 w 3125635"/>
              <a:gd name="connsiteY7" fmla="*/ 2097156 h 2293298"/>
              <a:gd name="connsiteX8" fmla="*/ 1256321 w 3125635"/>
              <a:gd name="connsiteY8" fmla="*/ 1321903 h 2293298"/>
              <a:gd name="connsiteX9" fmla="*/ 610277 w 3125635"/>
              <a:gd name="connsiteY9" fmla="*/ 914399 h 2293298"/>
              <a:gd name="connsiteX10" fmla="*/ 182895 w 3125635"/>
              <a:gd name="connsiteY10" fmla="*/ 516834 h 2293298"/>
              <a:gd name="connsiteX11" fmla="*/ 808 w 3125635"/>
              <a:gd name="connsiteY11" fmla="*/ 49967 h 229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25635" h="2293298">
                <a:moveTo>
                  <a:pt x="0" y="0"/>
                </a:moveTo>
                <a:lnTo>
                  <a:pt x="3125635" y="0"/>
                </a:lnTo>
                <a:lnTo>
                  <a:pt x="3122315" y="63205"/>
                </a:lnTo>
                <a:cubicBezTo>
                  <a:pt x="3117941" y="100736"/>
                  <a:pt x="3111625" y="139561"/>
                  <a:pt x="3104999" y="178903"/>
                </a:cubicBezTo>
                <a:cubicBezTo>
                  <a:pt x="3078495" y="336273"/>
                  <a:pt x="2934378" y="480391"/>
                  <a:pt x="2906217" y="725556"/>
                </a:cubicBezTo>
                <a:cubicBezTo>
                  <a:pt x="2878056" y="970721"/>
                  <a:pt x="2997325" y="1393134"/>
                  <a:pt x="2936034" y="1649895"/>
                </a:cubicBezTo>
                <a:cubicBezTo>
                  <a:pt x="2874743" y="1906656"/>
                  <a:pt x="2743878" y="2191578"/>
                  <a:pt x="2538469" y="2266121"/>
                </a:cubicBezTo>
                <a:cubicBezTo>
                  <a:pt x="2333060" y="2340665"/>
                  <a:pt x="1917273" y="2254526"/>
                  <a:pt x="1703582" y="2097156"/>
                </a:cubicBezTo>
                <a:cubicBezTo>
                  <a:pt x="1489891" y="1939786"/>
                  <a:pt x="1438538" y="1519029"/>
                  <a:pt x="1256321" y="1321903"/>
                </a:cubicBezTo>
                <a:cubicBezTo>
                  <a:pt x="1074104" y="1124777"/>
                  <a:pt x="789181" y="1048577"/>
                  <a:pt x="610277" y="914399"/>
                </a:cubicBezTo>
                <a:cubicBezTo>
                  <a:pt x="431373" y="780221"/>
                  <a:pt x="270691" y="699051"/>
                  <a:pt x="182895" y="516834"/>
                </a:cubicBezTo>
                <a:cubicBezTo>
                  <a:pt x="128023" y="402948"/>
                  <a:pt x="22032" y="210119"/>
                  <a:pt x="808" y="4996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2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E93E-34BB-E540-9C57-E94521C8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CCEF-C921-9A4D-ACDA-DC3B5E8E1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90431-3900-8249-B070-9D3218206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29FCF-0113-9E48-BC07-2CC3CCD7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3B710-68B3-0149-9726-2FECE422E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3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BF81-B95F-2749-99FA-7E941B6A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AD045-2B47-0C49-B720-90D25EE9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F418C-7D41-2C4E-A193-7F5C2D02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99D1E-03A4-7D45-B61D-88C2A31E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6AF6-5364-DB46-B91A-EBEDEE53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5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97FE-FDBD-324D-8E40-AD3602CF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79D8-2C48-5E44-AFA6-BE056BCC2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78B44-FBE2-684D-A86D-95176D9D2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C7B44-CFA3-5048-A363-CE179D95B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A3F9D-E3B9-A24F-BF21-D3CF2CE4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D4DF3-7406-7F4A-BB1C-F41D5B0F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4D41-95DE-D04E-85F1-4656CB63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E27B6-FA2F-2145-90E6-65D95B473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1058D-D8ED-6642-A992-9F146DE9C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C65CF-1576-574F-AFEE-ABA25B4BA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403B8-3A18-274A-8D72-9B032A5C5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56C87-4744-7341-9FB8-C09F8BE7F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525FC-954D-A447-BEAD-5EF866A9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FB96E-5007-A24E-9D98-D93FBD27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4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CB03B-B032-EF4F-A433-6C9B3FF7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59C00-2992-DE4B-8115-E74B0717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37259-F6A1-DE4A-A87A-627248F7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1EC60-3740-1F41-93C7-54B49DA1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86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0E507-361C-0549-A839-7380F670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6250C-4D11-B140-8433-8E213AAE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D277-F6E7-324F-BAB0-2EC1B923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7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1527-FD99-0940-8DFF-618EE96F6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2417-0C93-B942-82C6-162073E35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F032B-B8A4-BC4E-BD21-7933DAA46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0F7C7-A4F1-2241-BE78-F4C749F9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3E4A0-32F0-AE47-9491-E25ED7C41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0EC42-AD27-B543-860A-EF2E1D867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12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7E31-E358-9D41-BF90-D957975C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B4D40-C519-864E-815A-18E29793A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0FAC5-EC83-B847-AB1D-A97ED74A5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4DB4E-4A5B-BA4C-BCEA-8179D90E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AEF6D-FEB8-AB43-A35C-BB59FB51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7F3E8-3C65-7841-B05F-27214C8CE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51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BC9D13-D884-BE46-A2B9-D7027DDAB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BE3D7-8E0B-1944-ABBB-F9C4D0954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8E7A-FA96-D44A-B9A6-9A7A59CA8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D62B4-EB99-ED4F-ABAF-2B3D414C02F0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73A73-74EB-1941-AEB4-68636C6F3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19348-3B4E-7C4E-803A-E2069FE2D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05671-6D0E-B74D-91BC-AC1394D7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9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microsoft.com/office/2007/relationships/hdphoto" Target="../media/hdphoto2.wdp"/><Relationship Id="rId5" Type="http://schemas.openxmlformats.org/officeDocument/2006/relationships/image" Target="../media/image8.jpg"/><Relationship Id="rId10" Type="http://schemas.openxmlformats.org/officeDocument/2006/relationships/image" Target="../media/image4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482FE3-F2DF-6048-A7B6-42227DC29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0" t="25923" r="8804" b="32675"/>
          <a:stretch/>
        </p:blipFill>
        <p:spPr>
          <a:xfrm>
            <a:off x="1214586" y="1578286"/>
            <a:ext cx="9762827" cy="27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5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3E7EF015-FAF2-DB4A-AFAC-409F6FDA9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675202"/>
              </p:ext>
            </p:extLst>
          </p:nvPr>
        </p:nvGraphicFramePr>
        <p:xfrm>
          <a:off x="815169" y="198900"/>
          <a:ext cx="6636730" cy="5795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Google Shape;107;g151a838a063_10_3">
            <a:extLst>
              <a:ext uri="{FF2B5EF4-FFF2-40B4-BE49-F238E27FC236}">
                <a16:creationId xmlns:a16="http://schemas.microsoft.com/office/drawing/2014/main" id="{A1E4FC5A-B3F7-1044-A9F8-6D3294C0CB89}"/>
              </a:ext>
            </a:extLst>
          </p:cNvPr>
          <p:cNvSpPr txBox="1"/>
          <p:nvPr/>
        </p:nvSpPr>
        <p:spPr>
          <a:xfrm>
            <a:off x="4172111" y="146381"/>
            <a:ext cx="3566450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Target </a:t>
            </a:r>
            <a:endParaRPr sz="48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08;g151a838a063_10_3">
            <a:extLst>
              <a:ext uri="{FF2B5EF4-FFF2-40B4-BE49-F238E27FC236}">
                <a16:creationId xmlns:a16="http://schemas.microsoft.com/office/drawing/2014/main" id="{845470E9-B44B-7546-89A4-D54A9DD1770A}"/>
              </a:ext>
            </a:extLst>
          </p:cNvPr>
          <p:cNvSpPr/>
          <p:nvPr/>
        </p:nvSpPr>
        <p:spPr>
          <a:xfrm>
            <a:off x="528507" y="436185"/>
            <a:ext cx="1386769" cy="1343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37%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B26DA-B0D5-DC41-A9B8-209323FB74A7}"/>
              </a:ext>
            </a:extLst>
          </p:cNvPr>
          <p:cNvSpPr txBox="1"/>
          <p:nvPr/>
        </p:nvSpPr>
        <p:spPr>
          <a:xfrm>
            <a:off x="5770605" y="667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F7A87-DBBE-3345-992F-3A8028E213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277" t="22910" r="11911" b="16279"/>
          <a:stretch/>
        </p:blipFill>
        <p:spPr>
          <a:xfrm>
            <a:off x="6774836" y="1180568"/>
            <a:ext cx="5439616" cy="4813734"/>
          </a:xfrm>
          <a:prstGeom prst="rect">
            <a:avLst/>
          </a:prstGeom>
        </p:spPr>
      </p:pic>
      <p:sp>
        <p:nvSpPr>
          <p:cNvPr id="18" name="Google Shape;109;g151a838a063_10_3">
            <a:extLst>
              <a:ext uri="{FF2B5EF4-FFF2-40B4-BE49-F238E27FC236}">
                <a16:creationId xmlns:a16="http://schemas.microsoft.com/office/drawing/2014/main" id="{1DFDD2B5-5DEE-9F4B-A43A-9EB7B4AFEBAE}"/>
              </a:ext>
            </a:extLst>
          </p:cNvPr>
          <p:cNvSpPr/>
          <p:nvPr/>
        </p:nvSpPr>
        <p:spPr>
          <a:xfrm>
            <a:off x="5770604" y="5244501"/>
            <a:ext cx="1470853" cy="1388747"/>
          </a:xfrm>
          <a:prstGeom prst="ellipse">
            <a:avLst/>
          </a:prstGeom>
          <a:solidFill>
            <a:srgbClr val="6483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10%</a:t>
            </a:r>
            <a:endParaRPr sz="3200" b="1">
              <a:solidFill>
                <a:schemeClr val="lt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E958D0-6A88-B044-ACCD-4D6BD5540DDC}"/>
              </a:ext>
            </a:extLst>
          </p:cNvPr>
          <p:cNvSpPr/>
          <p:nvPr/>
        </p:nvSpPr>
        <p:spPr>
          <a:xfrm>
            <a:off x="712056" y="3070341"/>
            <a:ext cx="3460055" cy="853142"/>
          </a:xfrm>
          <a:prstGeom prst="roundRect">
            <a:avLst/>
          </a:prstGeom>
          <a:solidFill>
            <a:srgbClr val="FF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Menurunkan</a:t>
            </a:r>
            <a:r>
              <a:rPr lang="en-US" sz="2400" b="1" dirty="0">
                <a:solidFill>
                  <a:schemeClr val="bg1"/>
                </a:solidFill>
              </a:rPr>
              <a:t> Cancellation rate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7BA18D-843B-8C4E-B1A4-8C5508AE50F2}"/>
              </a:ext>
            </a:extLst>
          </p:cNvPr>
          <p:cNvSpPr/>
          <p:nvPr/>
        </p:nvSpPr>
        <p:spPr>
          <a:xfrm>
            <a:off x="152400" y="152400"/>
            <a:ext cx="7397262" cy="847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9E69F2-916A-2645-89A9-CC87FEE39C51}"/>
              </a:ext>
            </a:extLst>
          </p:cNvPr>
          <p:cNvSpPr/>
          <p:nvPr/>
        </p:nvSpPr>
        <p:spPr>
          <a:xfrm>
            <a:off x="-1" y="0"/>
            <a:ext cx="3689479" cy="72057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86F96-F8C5-6E4D-A0E0-D751E3F3D376}"/>
              </a:ext>
            </a:extLst>
          </p:cNvPr>
          <p:cNvSpPr/>
          <p:nvPr/>
        </p:nvSpPr>
        <p:spPr>
          <a:xfrm>
            <a:off x="152399" y="152401"/>
            <a:ext cx="4352249" cy="847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105D3C-B4DC-944F-81D7-2103065B8217}"/>
              </a:ext>
            </a:extLst>
          </p:cNvPr>
          <p:cNvSpPr/>
          <p:nvPr/>
        </p:nvSpPr>
        <p:spPr>
          <a:xfrm>
            <a:off x="1618575" y="6088771"/>
            <a:ext cx="4352249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9F2D69-1A73-F74E-BA3B-A27DF6F78100}"/>
              </a:ext>
            </a:extLst>
          </p:cNvPr>
          <p:cNvSpPr/>
          <p:nvPr/>
        </p:nvSpPr>
        <p:spPr>
          <a:xfrm>
            <a:off x="1618575" y="5756022"/>
            <a:ext cx="2319456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243438-E9CA-6544-9132-EC3CE68E40DD}"/>
              </a:ext>
            </a:extLst>
          </p:cNvPr>
          <p:cNvSpPr/>
          <p:nvPr/>
        </p:nvSpPr>
        <p:spPr>
          <a:xfrm>
            <a:off x="8343668" y="436185"/>
            <a:ext cx="2319456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8B04EC-B4E3-AE46-B897-2571481CC440}"/>
              </a:ext>
            </a:extLst>
          </p:cNvPr>
          <p:cNvSpPr/>
          <p:nvPr/>
        </p:nvSpPr>
        <p:spPr>
          <a:xfrm>
            <a:off x="9344036" y="-47414"/>
            <a:ext cx="2847963" cy="71033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6BFBF5-198E-9145-A538-4D12B9B26A47}"/>
              </a:ext>
            </a:extLst>
          </p:cNvPr>
          <p:cNvSpPr/>
          <p:nvPr/>
        </p:nvSpPr>
        <p:spPr>
          <a:xfrm>
            <a:off x="-26501" y="5577211"/>
            <a:ext cx="2957512" cy="2957512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C2C99F3-4472-6242-BCE4-1DAEFF2CC365}"/>
              </a:ext>
            </a:extLst>
          </p:cNvPr>
          <p:cNvSpPr/>
          <p:nvPr/>
        </p:nvSpPr>
        <p:spPr>
          <a:xfrm>
            <a:off x="-2398109" y="471335"/>
            <a:ext cx="3776856" cy="3776856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0FD7396-F159-1C47-81C6-19BF75D17A0D}"/>
              </a:ext>
            </a:extLst>
          </p:cNvPr>
          <p:cNvSpPr/>
          <p:nvPr/>
        </p:nvSpPr>
        <p:spPr>
          <a:xfrm>
            <a:off x="10573425" y="5194083"/>
            <a:ext cx="1439165" cy="1439165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9EAEE-76B7-2245-921A-44B87569372C}"/>
              </a:ext>
            </a:extLst>
          </p:cNvPr>
          <p:cNvSpPr txBox="1"/>
          <p:nvPr/>
        </p:nvSpPr>
        <p:spPr>
          <a:xfrm>
            <a:off x="-2185988" y="4972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628E82-E0D0-D14B-B8EA-ED9EC0F5EF1F}"/>
              </a:ext>
            </a:extLst>
          </p:cNvPr>
          <p:cNvSpPr/>
          <p:nvPr/>
        </p:nvSpPr>
        <p:spPr>
          <a:xfrm>
            <a:off x="2517038" y="747078"/>
            <a:ext cx="554775" cy="804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2020E8-8C18-884B-94C8-3220AA1EF9BB}"/>
              </a:ext>
            </a:extLst>
          </p:cNvPr>
          <p:cNvSpPr/>
          <p:nvPr/>
        </p:nvSpPr>
        <p:spPr>
          <a:xfrm>
            <a:off x="2617552" y="5127558"/>
            <a:ext cx="554775" cy="804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7197E5-F528-CC4B-B9EA-57254E4AC666}"/>
              </a:ext>
            </a:extLst>
          </p:cNvPr>
          <p:cNvSpPr/>
          <p:nvPr/>
        </p:nvSpPr>
        <p:spPr>
          <a:xfrm>
            <a:off x="2508427" y="1427707"/>
            <a:ext cx="7560152" cy="561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A3707-F827-DE4E-929D-B1476E960C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2250" y="1824199"/>
            <a:ext cx="6558291" cy="4740427"/>
          </a:xfrm>
          <a:prstGeom prst="rect">
            <a:avLst/>
          </a:prstGeom>
        </p:spPr>
      </p:pic>
      <p:sp>
        <p:nvSpPr>
          <p:cNvPr id="30" name="Google Shape;108;g151a838a063_10_3">
            <a:extLst>
              <a:ext uri="{FF2B5EF4-FFF2-40B4-BE49-F238E27FC236}">
                <a16:creationId xmlns:a16="http://schemas.microsoft.com/office/drawing/2014/main" id="{DF4318D9-10DA-8A48-8E49-3DC7FB62B268}"/>
              </a:ext>
            </a:extLst>
          </p:cNvPr>
          <p:cNvSpPr/>
          <p:nvPr/>
        </p:nvSpPr>
        <p:spPr>
          <a:xfrm>
            <a:off x="1609441" y="1083643"/>
            <a:ext cx="1836532" cy="1779715"/>
          </a:xfrm>
          <a:prstGeom prst="ellipse">
            <a:avLst/>
          </a:prstGeom>
          <a:solidFill>
            <a:srgbClr val="5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37%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31" name="Google Shape;109;g151a838a063_10_3">
            <a:extLst>
              <a:ext uri="{FF2B5EF4-FFF2-40B4-BE49-F238E27FC236}">
                <a16:creationId xmlns:a16="http://schemas.microsoft.com/office/drawing/2014/main" id="{975345FF-A4AC-1140-B242-5C30711595DB}"/>
              </a:ext>
            </a:extLst>
          </p:cNvPr>
          <p:cNvSpPr/>
          <p:nvPr/>
        </p:nvSpPr>
        <p:spPr>
          <a:xfrm>
            <a:off x="9683573" y="3001560"/>
            <a:ext cx="1796371" cy="1696093"/>
          </a:xfrm>
          <a:prstGeom prst="ellipse">
            <a:avLst/>
          </a:prstGeom>
          <a:solidFill>
            <a:srgbClr val="553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20%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14FC53-4311-F54F-B7E5-8D057B6F0923}"/>
              </a:ext>
            </a:extLst>
          </p:cNvPr>
          <p:cNvSpPr txBox="1"/>
          <p:nvPr/>
        </p:nvSpPr>
        <p:spPr>
          <a:xfrm>
            <a:off x="4495440" y="770883"/>
            <a:ext cx="3942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563E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Menurunkan</a:t>
            </a:r>
            <a:r>
              <a:rPr lang="en-US" b="1" dirty="0">
                <a:solidFill>
                  <a:srgbClr val="563E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cancellation rate</a:t>
            </a:r>
            <a:endParaRPr lang="en-US" dirty="0">
              <a:solidFill>
                <a:srgbClr val="563E9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Google Shape;107;g151a838a063_10_3">
            <a:extLst>
              <a:ext uri="{FF2B5EF4-FFF2-40B4-BE49-F238E27FC236}">
                <a16:creationId xmlns:a16="http://schemas.microsoft.com/office/drawing/2014/main" id="{7081FC52-0EFB-4D4B-B83A-4E80990915D4}"/>
              </a:ext>
            </a:extLst>
          </p:cNvPr>
          <p:cNvSpPr txBox="1"/>
          <p:nvPr/>
        </p:nvSpPr>
        <p:spPr>
          <a:xfrm>
            <a:off x="4277034" y="17734"/>
            <a:ext cx="3566450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Target </a:t>
            </a:r>
            <a:endParaRPr sz="48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9435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7343 0.05416 0.14687 0.10833 0.20338 0.11319 C 0.25989 0.11828 0.26302 0.00347 0.33932 0.02986 C 0.41562 0.05625 0.53828 0.16389 0.66093 0.27176 " pathEditMode="relative" ptsTypes="AAAA">
                                      <p:cBhvr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11;g151a838a063_10_3">
            <a:extLst>
              <a:ext uri="{FF2B5EF4-FFF2-40B4-BE49-F238E27FC236}">
                <a16:creationId xmlns:a16="http://schemas.microsoft.com/office/drawing/2014/main" id="{A0739051-460B-564D-9768-A34434836F7B}"/>
              </a:ext>
            </a:extLst>
          </p:cNvPr>
          <p:cNvGrpSpPr/>
          <p:nvPr/>
        </p:nvGrpSpPr>
        <p:grpSpPr>
          <a:xfrm>
            <a:off x="409153" y="512084"/>
            <a:ext cx="5944078" cy="5944078"/>
            <a:chOff x="2902488" y="902232"/>
            <a:chExt cx="3339000" cy="3339000"/>
          </a:xfrm>
        </p:grpSpPr>
        <p:sp>
          <p:nvSpPr>
            <p:cNvPr id="5" name="Google Shape;112;g151a838a063_10_3">
              <a:extLst>
                <a:ext uri="{FF2B5EF4-FFF2-40B4-BE49-F238E27FC236}">
                  <a16:creationId xmlns:a16="http://schemas.microsoft.com/office/drawing/2014/main" id="{516A37B4-75FA-2E43-A3EB-E141D81B093E}"/>
                </a:ext>
              </a:extLst>
            </p:cNvPr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F7CA4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3;g151a838a063_10_3">
              <a:extLst>
                <a:ext uri="{FF2B5EF4-FFF2-40B4-BE49-F238E27FC236}">
                  <a16:creationId xmlns:a16="http://schemas.microsoft.com/office/drawing/2014/main" id="{4ECD9E4F-AAA0-B943-86D9-E63B17A1491D}"/>
                </a:ext>
              </a:extLst>
            </p:cNvPr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name="adj1" fmla="val 2689583"/>
                <a:gd name="adj2" fmla="val 13510993"/>
              </a:avLst>
            </a:prstGeom>
            <a:solidFill>
              <a:srgbClr val="FFB801"/>
            </a:solidFill>
            <a:ln>
              <a:solidFill>
                <a:srgbClr val="F7CA4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14;g151a838a063_10_3">
            <a:extLst>
              <a:ext uri="{FF2B5EF4-FFF2-40B4-BE49-F238E27FC236}">
                <a16:creationId xmlns:a16="http://schemas.microsoft.com/office/drawing/2014/main" id="{1F646747-E828-064D-B5BB-82CF9E3CFA71}"/>
              </a:ext>
            </a:extLst>
          </p:cNvPr>
          <p:cNvGrpSpPr/>
          <p:nvPr/>
        </p:nvGrpSpPr>
        <p:grpSpPr>
          <a:xfrm>
            <a:off x="1794704" y="1930654"/>
            <a:ext cx="3232659" cy="3232659"/>
            <a:chOff x="3664038" y="1663782"/>
            <a:chExt cx="1815900" cy="1815900"/>
          </a:xfrm>
          <a:solidFill>
            <a:srgbClr val="F7CA48"/>
          </a:solidFill>
        </p:grpSpPr>
        <p:sp>
          <p:nvSpPr>
            <p:cNvPr id="8" name="Google Shape;115;g151a838a063_10_3">
              <a:extLst>
                <a:ext uri="{FF2B5EF4-FFF2-40B4-BE49-F238E27FC236}">
                  <a16:creationId xmlns:a16="http://schemas.microsoft.com/office/drawing/2014/main" id="{8E3D9F10-08D4-CF48-B57C-7CD23E155C55}"/>
                </a:ext>
              </a:extLst>
            </p:cNvPr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grpFill/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;g151a838a063_10_3">
              <a:extLst>
                <a:ext uri="{FF2B5EF4-FFF2-40B4-BE49-F238E27FC236}">
                  <a16:creationId xmlns:a16="http://schemas.microsoft.com/office/drawing/2014/main" id="{5B066250-A84C-874F-9C4F-415DE520AD64}"/>
                </a:ext>
              </a:extLst>
            </p:cNvPr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Metrics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D3663C-D34F-2844-907E-4920C41CD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15" t="15914" r="11481" b="16129"/>
          <a:stretch/>
        </p:blipFill>
        <p:spPr>
          <a:xfrm>
            <a:off x="6572866" y="0"/>
            <a:ext cx="5619134" cy="56191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C7D86F0-DDC5-8E40-9C9A-4D524C3009BF}"/>
              </a:ext>
            </a:extLst>
          </p:cNvPr>
          <p:cNvSpPr/>
          <p:nvPr/>
        </p:nvSpPr>
        <p:spPr>
          <a:xfrm>
            <a:off x="6769510" y="206477"/>
            <a:ext cx="2109019" cy="33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B0980E-58A3-614C-B835-545D43B70F88}"/>
              </a:ext>
            </a:extLst>
          </p:cNvPr>
          <p:cNvSpPr/>
          <p:nvPr/>
        </p:nvSpPr>
        <p:spPr>
          <a:xfrm>
            <a:off x="9382433" y="206477"/>
            <a:ext cx="2342535" cy="336840"/>
          </a:xfrm>
          <a:prstGeom prst="rect">
            <a:avLst/>
          </a:prstGeom>
          <a:solidFill>
            <a:srgbClr val="F7C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oogle Shape;117;g151a838a063_10_3">
            <a:extLst>
              <a:ext uri="{FF2B5EF4-FFF2-40B4-BE49-F238E27FC236}">
                <a16:creationId xmlns:a16="http://schemas.microsoft.com/office/drawing/2014/main" id="{B427B0C8-5965-744E-8994-F8939EDFDD0F}"/>
              </a:ext>
            </a:extLst>
          </p:cNvPr>
          <p:cNvGrpSpPr/>
          <p:nvPr/>
        </p:nvGrpSpPr>
        <p:grpSpPr>
          <a:xfrm>
            <a:off x="299361" y="492881"/>
            <a:ext cx="2133598" cy="2034723"/>
            <a:chOff x="2859873" y="853971"/>
            <a:chExt cx="1068600" cy="1068600"/>
          </a:xfrm>
          <a:solidFill>
            <a:srgbClr val="FF8649"/>
          </a:solidFill>
        </p:grpSpPr>
        <p:sp>
          <p:nvSpPr>
            <p:cNvPr id="11" name="Google Shape;118;g151a838a063_10_3">
              <a:extLst>
                <a:ext uri="{FF2B5EF4-FFF2-40B4-BE49-F238E27FC236}">
                  <a16:creationId xmlns:a16="http://schemas.microsoft.com/office/drawing/2014/main" id="{30FCD77A-4135-3A4E-8662-30C13893AD39}"/>
                </a:ext>
              </a:extLst>
            </p:cNvPr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;g151a838a063_10_3">
              <a:extLst>
                <a:ext uri="{FF2B5EF4-FFF2-40B4-BE49-F238E27FC236}">
                  <a16:creationId xmlns:a16="http://schemas.microsoft.com/office/drawing/2014/main" id="{5484352B-EAF4-A74F-A039-EA23BBE62106}"/>
                </a:ext>
              </a:extLst>
            </p:cNvPr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Cancellation rate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" name="Google Shape;117;g151a838a063_10_3">
            <a:extLst>
              <a:ext uri="{FF2B5EF4-FFF2-40B4-BE49-F238E27FC236}">
                <a16:creationId xmlns:a16="http://schemas.microsoft.com/office/drawing/2014/main" id="{F137188F-FBF9-51D9-B444-CA27BF893A7D}"/>
              </a:ext>
            </a:extLst>
          </p:cNvPr>
          <p:cNvGrpSpPr/>
          <p:nvPr/>
        </p:nvGrpSpPr>
        <p:grpSpPr>
          <a:xfrm>
            <a:off x="4329424" y="4618513"/>
            <a:ext cx="2133598" cy="2034723"/>
            <a:chOff x="2859873" y="853971"/>
            <a:chExt cx="1068600" cy="1068600"/>
          </a:xfrm>
          <a:solidFill>
            <a:srgbClr val="FF8649"/>
          </a:solidFill>
        </p:grpSpPr>
        <p:sp>
          <p:nvSpPr>
            <p:cNvPr id="13" name="Google Shape;118;g151a838a063_10_3">
              <a:extLst>
                <a:ext uri="{FF2B5EF4-FFF2-40B4-BE49-F238E27FC236}">
                  <a16:creationId xmlns:a16="http://schemas.microsoft.com/office/drawing/2014/main" id="{BC9BA021-7B28-76DC-E207-3E887BFDED28}"/>
                </a:ext>
              </a:extLst>
            </p:cNvPr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;g151a838a063_10_3">
              <a:extLst>
                <a:ext uri="{FF2B5EF4-FFF2-40B4-BE49-F238E27FC236}">
                  <a16:creationId xmlns:a16="http://schemas.microsoft.com/office/drawing/2014/main" id="{8B96BB3E-E502-C541-783A-E9252A271EB3}"/>
                </a:ext>
              </a:extLst>
            </p:cNvPr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Revenue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30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6D0058-FA4C-BE47-A192-B85798A42AA5}"/>
              </a:ext>
            </a:extLst>
          </p:cNvPr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</a:p>
        </p:txBody>
      </p:sp>
      <p:sp>
        <p:nvSpPr>
          <p:cNvPr id="10" name="Google Shape;130;g1491c91c511_1_0">
            <a:extLst>
              <a:ext uri="{FF2B5EF4-FFF2-40B4-BE49-F238E27FC236}">
                <a16:creationId xmlns:a16="http://schemas.microsoft.com/office/drawing/2014/main" id="{EDEE6B86-B96D-594C-AD3B-0027549641F6}"/>
              </a:ext>
            </a:extLst>
          </p:cNvPr>
          <p:cNvSpPr txBox="1"/>
          <p:nvPr/>
        </p:nvSpPr>
        <p:spPr>
          <a:xfrm>
            <a:off x="0" y="637101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65000"/>
              </a:lnSpc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Lead time</a:t>
            </a: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A47930F-01E4-7C42-80FA-540E5CA1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287000"/>
            <a:ext cx="12192000" cy="157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6D089-74C1-C942-83B1-BE0EED93F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087" t="33004" r="-773" b="34100"/>
          <a:stretch/>
        </p:blipFill>
        <p:spPr>
          <a:xfrm>
            <a:off x="9340886" y="3683402"/>
            <a:ext cx="2947252" cy="3349145"/>
          </a:xfrm>
          <a:prstGeom prst="rect">
            <a:avLst/>
          </a:prstGeom>
        </p:spPr>
      </p:pic>
      <p:sp>
        <p:nvSpPr>
          <p:cNvPr id="14" name="Google Shape;131;g1491c91c511_1_0">
            <a:extLst>
              <a:ext uri="{FF2B5EF4-FFF2-40B4-BE49-F238E27FC236}">
                <a16:creationId xmlns:a16="http://schemas.microsoft.com/office/drawing/2014/main" id="{3AC1A7FA-8A8E-BA4A-A24C-0C3D5DFDAF78}"/>
              </a:ext>
            </a:extLst>
          </p:cNvPr>
          <p:cNvSpPr txBox="1"/>
          <p:nvPr/>
        </p:nvSpPr>
        <p:spPr>
          <a:xfrm>
            <a:off x="7727701" y="752824"/>
            <a:ext cx="3871200" cy="4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39700"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</a:pPr>
            <a:r>
              <a:rPr lang="en-US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Pemesanan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hotel </a:t>
            </a:r>
            <a:r>
              <a:rPr lang="en-US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dengan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lead time </a:t>
            </a:r>
            <a:r>
              <a:rPr lang="en-US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lebih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dari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 </a:t>
            </a:r>
            <a:r>
              <a:rPr lang="en-US" b="1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bulan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memiliki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peluang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pembatalan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lebih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besar</a:t>
            </a:r>
            <a:r>
              <a:rPr lang="en-US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b="1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&gt;50%)</a:t>
            </a:r>
            <a:endParaRPr b="1" dirty="0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9700" lvl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</a:pPr>
            <a:r>
              <a:rPr lang="en-US" b="1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Semakin</a:t>
            </a:r>
            <a:r>
              <a:rPr lang="en-US" b="1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lama Lead time </a:t>
            </a:r>
            <a:r>
              <a:rPr lang="en-US" b="1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semakin</a:t>
            </a:r>
            <a:r>
              <a:rPr lang="en-US" b="1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tinggi</a:t>
            </a:r>
            <a:r>
              <a:rPr lang="en-US" b="1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kemungkinan</a:t>
            </a:r>
            <a:r>
              <a:rPr lang="en-US" b="1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pemesanan</a:t>
            </a:r>
            <a:r>
              <a:rPr lang="en-US" b="1" dirty="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dibatalkan</a:t>
            </a:r>
            <a:endParaRPr b="1" dirty="0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30EDE56-8073-5F44-97C7-27FFE31BD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2340135"/>
              </p:ext>
            </p:extLst>
          </p:nvPr>
        </p:nvGraphicFramePr>
        <p:xfrm>
          <a:off x="250174" y="1229675"/>
          <a:ext cx="7743452" cy="469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2122B1-32B3-814F-BBDD-E5DD212F533C}"/>
              </a:ext>
            </a:extLst>
          </p:cNvPr>
          <p:cNvCxnSpPr/>
          <p:nvPr/>
        </p:nvCxnSpPr>
        <p:spPr>
          <a:xfrm>
            <a:off x="4593848" y="1312607"/>
            <a:ext cx="0" cy="394489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2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6D0058-FA4C-BE47-A192-B85798A42AA5}"/>
              </a:ext>
            </a:extLst>
          </p:cNvPr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</a:p>
        </p:txBody>
      </p:sp>
      <p:sp>
        <p:nvSpPr>
          <p:cNvPr id="10" name="Google Shape;130;g1491c91c511_1_0">
            <a:extLst>
              <a:ext uri="{FF2B5EF4-FFF2-40B4-BE49-F238E27FC236}">
                <a16:creationId xmlns:a16="http://schemas.microsoft.com/office/drawing/2014/main" id="{EDEE6B86-B96D-594C-AD3B-0027549641F6}"/>
              </a:ext>
            </a:extLst>
          </p:cNvPr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65000"/>
              </a:lnSpc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Parking Space &amp; Cancelled Rate</a:t>
            </a: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A47930F-01E4-7C42-80FA-540E5CA1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0" y="5287000"/>
            <a:ext cx="12192000" cy="157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33188-90DC-8943-9B89-569EA377A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51" t="63074" r="39147"/>
          <a:stretch/>
        </p:blipFill>
        <p:spPr>
          <a:xfrm>
            <a:off x="8647050" y="2205695"/>
            <a:ext cx="3771900" cy="4472371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932D2B4A-CAD0-A449-AD38-5EB2AF53A8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800" y="1609158"/>
          <a:ext cx="7052796" cy="3823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BA4652F-710B-824B-80B3-CE9D2C490D4B}"/>
              </a:ext>
            </a:extLst>
          </p:cNvPr>
          <p:cNvSpPr txBox="1"/>
          <p:nvPr/>
        </p:nvSpPr>
        <p:spPr>
          <a:xfrm>
            <a:off x="7223613" y="2713727"/>
            <a:ext cx="3532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memerlukan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parkir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membatalkan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pesanan</a:t>
            </a:r>
            <a:endParaRPr lang="en-ID" sz="1100" b="1" i="0" dirty="0">
              <a:solidFill>
                <a:srgbClr val="7C27A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94CCFE28-88DD-EA46-A33E-391D560ABDD5}"/>
              </a:ext>
            </a:extLst>
          </p:cNvPr>
          <p:cNvSpPr/>
          <p:nvPr/>
        </p:nvSpPr>
        <p:spPr>
          <a:xfrm>
            <a:off x="1569620" y="3286327"/>
            <a:ext cx="632964" cy="434711"/>
          </a:xfrm>
          <a:prstGeom prst="rect">
            <a:avLst/>
          </a:prstGeom>
          <a:solidFill>
            <a:srgbClr val="7C2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60%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D16C1-8FA5-B448-893D-DF838D135629}"/>
              </a:ext>
            </a:extLst>
          </p:cNvPr>
          <p:cNvSpPr/>
          <p:nvPr/>
        </p:nvSpPr>
        <p:spPr>
          <a:xfrm>
            <a:off x="4828842" y="2265877"/>
            <a:ext cx="600699" cy="373069"/>
          </a:xfrm>
          <a:prstGeom prst="rect">
            <a:avLst/>
          </a:prstGeom>
          <a:solidFill>
            <a:srgbClr val="7C2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100%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7114904E-ACEC-924A-BD72-67EAFED2E8D5}"/>
              </a:ext>
            </a:extLst>
          </p:cNvPr>
          <p:cNvSpPr/>
          <p:nvPr/>
        </p:nvSpPr>
        <p:spPr>
          <a:xfrm>
            <a:off x="2566086" y="3780065"/>
            <a:ext cx="527529" cy="336422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7C27AC"/>
                </a:solidFill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89787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6D0058-FA4C-BE47-A192-B85798A42AA5}"/>
              </a:ext>
            </a:extLst>
          </p:cNvPr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</a:p>
        </p:txBody>
      </p:sp>
      <p:sp>
        <p:nvSpPr>
          <p:cNvPr id="10" name="Google Shape;130;g1491c91c511_1_0">
            <a:extLst>
              <a:ext uri="{FF2B5EF4-FFF2-40B4-BE49-F238E27FC236}">
                <a16:creationId xmlns:a16="http://schemas.microsoft.com/office/drawing/2014/main" id="{EDEE6B86-B96D-594C-AD3B-0027549641F6}"/>
              </a:ext>
            </a:extLst>
          </p:cNvPr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65000"/>
              </a:lnSpc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Dosis"/>
              </a:rPr>
              <a:t>Cancellation rate by market segment</a:t>
            </a: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A47930F-01E4-7C42-80FA-540E5CA1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287000"/>
            <a:ext cx="12192000" cy="157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BF9479-9522-3245-BD78-A0564E5AB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54" r="77934"/>
          <a:stretch/>
        </p:blipFill>
        <p:spPr>
          <a:xfrm>
            <a:off x="9628660" y="4092362"/>
            <a:ext cx="2867469" cy="2713148"/>
          </a:xfrm>
          <a:prstGeom prst="rect">
            <a:avLst/>
          </a:prstGeo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495DE534-D85E-3349-AE62-AAD66DD4F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244171"/>
              </p:ext>
            </p:extLst>
          </p:nvPr>
        </p:nvGraphicFramePr>
        <p:xfrm>
          <a:off x="-304129" y="1444940"/>
          <a:ext cx="9676657" cy="5140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DD33A95-CB88-7D44-949B-BA65EF600039}"/>
              </a:ext>
            </a:extLst>
          </p:cNvPr>
          <p:cNvSpPr txBox="1"/>
          <p:nvPr/>
        </p:nvSpPr>
        <p:spPr>
          <a:xfrm>
            <a:off x="9531411" y="2501083"/>
            <a:ext cx="2660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r>
              <a:rPr lang="id-ID" sz="12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61% (tertinggi)</a:t>
            </a:r>
          </a:p>
          <a:p>
            <a:endParaRPr lang="id-ID" sz="1200" b="1" dirty="0">
              <a:solidFill>
                <a:srgbClr val="7C27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d-ID" sz="12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Aviation</a:t>
            </a:r>
            <a:r>
              <a:rPr lang="id-ID" sz="12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sz="12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Complementary</a:t>
            </a:r>
            <a:r>
              <a:rPr lang="id-ID" sz="12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sz="12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</a:t>
            </a:r>
            <a:r>
              <a:rPr lang="id-ID" sz="12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sz="12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id-ID" sz="12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18 - 22%</a:t>
            </a:r>
          </a:p>
          <a:p>
            <a:endParaRPr lang="id-ID" sz="1200" b="1" dirty="0">
              <a:solidFill>
                <a:srgbClr val="7C27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d-ID" sz="12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</a:t>
            </a:r>
            <a:r>
              <a:rPr lang="id-ID" sz="12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</a:t>
            </a:r>
            <a:r>
              <a:rPr lang="id-ID" sz="12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34 - 36 %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6970CF-061F-D546-BDA8-95C4972C11F9}"/>
              </a:ext>
            </a:extLst>
          </p:cNvPr>
          <p:cNvSpPr txBox="1"/>
          <p:nvPr/>
        </p:nvSpPr>
        <p:spPr>
          <a:xfrm>
            <a:off x="9531413" y="1888044"/>
            <a:ext cx="266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Berikut persentase tingkat pembatalan :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0D58DD5B-A34C-5248-81FD-E3DC36C6D483}"/>
              </a:ext>
            </a:extLst>
          </p:cNvPr>
          <p:cNvSpPr/>
          <p:nvPr/>
        </p:nvSpPr>
        <p:spPr>
          <a:xfrm>
            <a:off x="5892799" y="2829638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C27AC"/>
                </a:solidFill>
              </a:rPr>
              <a:t>61%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FB17A0-25B3-164D-8351-C3E50D2EF951}"/>
              </a:ext>
            </a:extLst>
          </p:cNvPr>
          <p:cNvSpPr/>
          <p:nvPr/>
        </p:nvSpPr>
        <p:spPr>
          <a:xfrm>
            <a:off x="7120373" y="3701412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C27AC"/>
                </a:solidFill>
              </a:rPr>
              <a:t>34%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BC5CEE-B08A-FF4A-9DFE-1C71922D754F}"/>
              </a:ext>
            </a:extLst>
          </p:cNvPr>
          <p:cNvSpPr/>
          <p:nvPr/>
        </p:nvSpPr>
        <p:spPr>
          <a:xfrm>
            <a:off x="8328687" y="3658807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7C27AC"/>
                </a:solidFill>
              </a:rPr>
              <a:t>36%</a:t>
            </a:r>
          </a:p>
        </p:txBody>
      </p:sp>
    </p:spTree>
    <p:extLst>
      <p:ext uri="{BB962C8B-B14F-4D97-AF65-F5344CB8AC3E}">
        <p14:creationId xmlns:p14="http://schemas.microsoft.com/office/powerpoint/2010/main" val="63937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6D0058-FA4C-BE47-A192-B85798A42AA5}"/>
              </a:ext>
            </a:extLst>
          </p:cNvPr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A47930F-01E4-7C42-80FA-540E5CA1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-2" y="5310424"/>
            <a:ext cx="12192001" cy="157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F68091-5C58-F644-903C-549CFB197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04" r="85296" b="33661"/>
          <a:stretch/>
        </p:blipFill>
        <p:spPr>
          <a:xfrm>
            <a:off x="9503229" y="2587728"/>
            <a:ext cx="2550189" cy="3731686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F197055-7C13-DF40-9FD1-23423B4E4C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1536575"/>
              </p:ext>
            </p:extLst>
          </p:nvPr>
        </p:nvGraphicFramePr>
        <p:xfrm>
          <a:off x="446702" y="1349536"/>
          <a:ext cx="6443955" cy="3960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8A4FADF-CC8F-2541-AC5E-05700C9C2DC1}"/>
              </a:ext>
            </a:extLst>
          </p:cNvPr>
          <p:cNvSpPr/>
          <p:nvPr/>
        </p:nvSpPr>
        <p:spPr>
          <a:xfrm>
            <a:off x="4963188" y="1877975"/>
            <a:ext cx="606623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C27AC"/>
                </a:solidFill>
              </a:rPr>
              <a:t>56%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2FC41-B155-3F43-B422-A016EE3B46E6}"/>
              </a:ext>
            </a:extLst>
          </p:cNvPr>
          <p:cNvSpPr txBox="1"/>
          <p:nvPr/>
        </p:nvSpPr>
        <p:spPr>
          <a:xfrm>
            <a:off x="7123880" y="2178561"/>
            <a:ext cx="4481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</a:t>
            </a:r>
            <a:r>
              <a:rPr lang="en-ID" sz="16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turis</a:t>
            </a:r>
            <a:r>
              <a:rPr lang="en-ID" sz="16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lokal</a:t>
            </a:r>
            <a:r>
              <a:rPr lang="en-ID" sz="16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ID" sz="16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kemungkinan</a:t>
            </a:r>
            <a:r>
              <a:rPr lang="en-ID" sz="16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16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ID" sz="16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6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pembatalan</a:t>
            </a:r>
            <a:r>
              <a:rPr lang="en-ID" sz="16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endParaRPr lang="en-ID" sz="1200" b="1" i="0" dirty="0">
              <a:solidFill>
                <a:srgbClr val="7C27A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6DEDB5-CAC4-BB46-9084-48179E97C7C0}"/>
              </a:ext>
            </a:extLst>
          </p:cNvPr>
          <p:cNvSpPr/>
          <p:nvPr/>
        </p:nvSpPr>
        <p:spPr>
          <a:xfrm>
            <a:off x="2046096" y="3509230"/>
            <a:ext cx="606623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C27AC"/>
                </a:solidFill>
              </a:rPr>
              <a:t>23%</a:t>
            </a:r>
          </a:p>
        </p:txBody>
      </p:sp>
      <p:sp>
        <p:nvSpPr>
          <p:cNvPr id="12" name="Google Shape;130;g1491c91c511_1_0">
            <a:extLst>
              <a:ext uri="{FF2B5EF4-FFF2-40B4-BE49-F238E27FC236}">
                <a16:creationId xmlns:a16="http://schemas.microsoft.com/office/drawing/2014/main" id="{57D15769-6FE0-B042-BDE0-118E07DF2229}"/>
              </a:ext>
            </a:extLst>
          </p:cNvPr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65000"/>
              </a:lnSpc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Dosis"/>
              </a:rPr>
              <a:t>Guest location</a:t>
            </a: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623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animBg="1"/>
      <p:bldP spid="1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E2784E8-4649-084B-AF51-8F77E192A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99898"/>
              </p:ext>
            </p:extLst>
          </p:nvPr>
        </p:nvGraphicFramePr>
        <p:xfrm>
          <a:off x="1017813" y="1451774"/>
          <a:ext cx="4585161" cy="4218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1E5A447-E59F-6349-85EB-3EFC6DAA9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15" t="29356" r="40995" b="37086"/>
          <a:stretch/>
        </p:blipFill>
        <p:spPr>
          <a:xfrm>
            <a:off x="8974397" y="2692904"/>
            <a:ext cx="3465095" cy="3476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6D0058-FA4C-BE47-A192-B85798A42AA5}"/>
              </a:ext>
            </a:extLst>
          </p:cNvPr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A47930F-01E4-7C42-80FA-540E5CA1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-12836" y="5319084"/>
            <a:ext cx="12204835" cy="1571000"/>
          </a:xfrm>
          <a:prstGeom prst="rect">
            <a:avLst/>
          </a:prstGeom>
        </p:spPr>
      </p:pic>
      <p:sp>
        <p:nvSpPr>
          <p:cNvPr id="7" name="Google Shape;130;g1491c91c511_1_0">
            <a:extLst>
              <a:ext uri="{FF2B5EF4-FFF2-40B4-BE49-F238E27FC236}">
                <a16:creationId xmlns:a16="http://schemas.microsoft.com/office/drawing/2014/main" id="{0956DA56-AE61-2744-90A9-5E9ADE3338EE}"/>
              </a:ext>
            </a:extLst>
          </p:cNvPr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65000"/>
              </a:lnSpc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Dosis"/>
              </a:rPr>
              <a:t>Cancellation rate for previously cancelled booking</a:t>
            </a: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6E085-334A-DC4F-9450-6FCD15604E3B}"/>
              </a:ext>
            </a:extLst>
          </p:cNvPr>
          <p:cNvSpPr/>
          <p:nvPr/>
        </p:nvSpPr>
        <p:spPr>
          <a:xfrm>
            <a:off x="4171979" y="1973032"/>
            <a:ext cx="584919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C27AC"/>
                </a:solidFill>
              </a:rPr>
              <a:t>92%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5D48DC-3EFF-194C-A814-0BCB19000E28}"/>
              </a:ext>
            </a:extLst>
          </p:cNvPr>
          <p:cNvSpPr txBox="1"/>
          <p:nvPr/>
        </p:nvSpPr>
        <p:spPr>
          <a:xfrm>
            <a:off x="6488338" y="2190389"/>
            <a:ext cx="4585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pernah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pembatalan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kemungkinan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membatalkan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pesanan</a:t>
            </a:r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endParaRPr lang="en-ID" sz="1100" b="1" i="0" dirty="0">
              <a:solidFill>
                <a:srgbClr val="7C27A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5">
            <a:extLst>
              <a:ext uri="{FF2B5EF4-FFF2-40B4-BE49-F238E27FC236}">
                <a16:creationId xmlns:a16="http://schemas.microsoft.com/office/drawing/2014/main" id="{112F0740-EE32-6A5C-2D92-84E181F2B002}"/>
              </a:ext>
            </a:extLst>
          </p:cNvPr>
          <p:cNvSpPr/>
          <p:nvPr/>
        </p:nvSpPr>
        <p:spPr>
          <a:xfrm>
            <a:off x="2135236" y="3929571"/>
            <a:ext cx="595438" cy="368000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C27AC"/>
                </a:solidFill>
              </a:rPr>
              <a:t>34%</a:t>
            </a:r>
          </a:p>
        </p:txBody>
      </p:sp>
    </p:spTree>
    <p:extLst>
      <p:ext uri="{BB962C8B-B14F-4D97-AF65-F5344CB8AC3E}">
        <p14:creationId xmlns:p14="http://schemas.microsoft.com/office/powerpoint/2010/main" val="378496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8BBB84-52C6-BF4A-B9A5-B5812D81B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0718" y="0"/>
            <a:ext cx="12292718" cy="6914654"/>
          </a:xfrm>
        </p:spPr>
      </p:pic>
      <p:sp>
        <p:nvSpPr>
          <p:cNvPr id="4" name="Google Shape;203;p12">
            <a:extLst>
              <a:ext uri="{FF2B5EF4-FFF2-40B4-BE49-F238E27FC236}">
                <a16:creationId xmlns:a16="http://schemas.microsoft.com/office/drawing/2014/main" id="{1E30C41E-C603-E24A-9A6C-7005E0916FC9}"/>
              </a:ext>
            </a:extLst>
          </p:cNvPr>
          <p:cNvSpPr txBox="1"/>
          <p:nvPr/>
        </p:nvSpPr>
        <p:spPr>
          <a:xfrm>
            <a:off x="1685926" y="91644"/>
            <a:ext cx="9501188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 Cleansing and Pre Processing</a:t>
            </a:r>
            <a:endParaRPr sz="3200" b="1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EB14FB1-AB71-274D-ADFD-866877272A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583099"/>
              </p:ext>
            </p:extLst>
          </p:nvPr>
        </p:nvGraphicFramePr>
        <p:xfrm>
          <a:off x="-257881" y="1309704"/>
          <a:ext cx="5544256" cy="4033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92FE2AF-7D89-B548-AA65-05BD11B503AF}"/>
              </a:ext>
            </a:extLst>
          </p:cNvPr>
          <p:cNvSpPr txBox="1"/>
          <p:nvPr/>
        </p:nvSpPr>
        <p:spPr>
          <a:xfrm>
            <a:off x="1911790" y="1514474"/>
            <a:ext cx="4133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Company 🡪 Drop 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Agent 🡪 Ada ID = 1,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tidak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ada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= 0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Country 🡪 Isi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dengan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nilai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modus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Children 🡪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Hapus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baris yang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tidak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memiliki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value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C9823-1D1F-F44B-AFD8-B21005AB0CB5}"/>
              </a:ext>
            </a:extLst>
          </p:cNvPr>
          <p:cNvSpPr txBox="1"/>
          <p:nvPr/>
        </p:nvSpPr>
        <p:spPr>
          <a:xfrm>
            <a:off x="3376612" y="3133859"/>
            <a:ext cx="2066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Dosis"/>
              </a:rPr>
              <a:t>Tidak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Dosis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Dosis"/>
              </a:rPr>
              <a:t>ada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Dosis"/>
              </a:rPr>
              <a:t> duplicated</a:t>
            </a: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Dosis"/>
              </a:rPr>
              <a:t>value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400B8-41D4-B14A-86C4-F48E9450B8D7}"/>
              </a:ext>
            </a:extLst>
          </p:cNvPr>
          <p:cNvSpPr txBox="1"/>
          <p:nvPr/>
        </p:nvSpPr>
        <p:spPr>
          <a:xfrm>
            <a:off x="2957509" y="5356993"/>
            <a:ext cx="4133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0" algn="just">
              <a:buClr>
                <a:schemeClr val="dk1"/>
              </a:buClr>
              <a:buSzPts val="1600"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Mengubah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outlier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menjadi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batas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atas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(High Limit)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algn="just">
              <a:buClr>
                <a:schemeClr val="dk1"/>
              </a:buClr>
              <a:buSzPts val="1600"/>
            </a:pP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0"/>
                  </a:ext>
                </a:extLst>
              </a:rPr>
              <a:t>Ganti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0"/>
                  </a:ext>
                </a:ex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0"/>
                  </a:ext>
                </a:extLst>
              </a:rPr>
              <a:t>nilai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0"/>
                  </a:ext>
                </a:extLst>
              </a:rPr>
              <a:t> outlier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dari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 feature yang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memiliki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nilai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 low limit dan high limit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sama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1"/>
                  </a:ext>
                </a:ex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2"/>
                  </a:ext>
                </a:extLst>
              </a:rPr>
              <a:t>menjadi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2"/>
                  </a:ext>
                </a:ex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2"/>
                  </a:ext>
                </a:extLst>
              </a:rPr>
              <a:t>nilai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2"/>
                  </a:ext>
                </a:extLst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:lc="http://schemas.openxmlformats.org/drawingml/2006/lockedCanvas" textRoundtripDataId="2"/>
                  </a:ext>
                </a:extLst>
              </a:rPr>
              <a:t>terdekat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159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5CC5F0-2D3C-F046-A345-7E2E468AC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71" t="43949" r="15247" b="9158"/>
          <a:stretch/>
        </p:blipFill>
        <p:spPr>
          <a:xfrm>
            <a:off x="-128583" y="1885950"/>
            <a:ext cx="7966791" cy="4986338"/>
          </a:xfrm>
        </p:spPr>
      </p:pic>
      <p:sp>
        <p:nvSpPr>
          <p:cNvPr id="6" name="Google Shape;203;p12">
            <a:extLst>
              <a:ext uri="{FF2B5EF4-FFF2-40B4-BE49-F238E27FC236}">
                <a16:creationId xmlns:a16="http://schemas.microsoft.com/office/drawing/2014/main" id="{D6488B2C-D860-4644-BB41-24C9DD892889}"/>
              </a:ext>
            </a:extLst>
          </p:cNvPr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8E2EAE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3200" b="1" i="0" u="none" strike="noStrike" cap="none" dirty="0">
              <a:solidFill>
                <a:srgbClr val="8E2EA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3516DD-78E1-1D45-B1FD-CCE7E0A2EBCC}"/>
              </a:ext>
            </a:extLst>
          </p:cNvPr>
          <p:cNvSpPr/>
          <p:nvPr/>
        </p:nvSpPr>
        <p:spPr>
          <a:xfrm>
            <a:off x="4729163" y="755840"/>
            <a:ext cx="3243262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E2EAE"/>
                </a:solidFill>
              </a:rPr>
              <a:t>Feature Transformation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B87FA4-2021-344B-975C-2CFBA190ECF1}"/>
              </a:ext>
            </a:extLst>
          </p:cNvPr>
          <p:cNvSpPr/>
          <p:nvPr/>
        </p:nvSpPr>
        <p:spPr>
          <a:xfrm>
            <a:off x="1857375" y="1885950"/>
            <a:ext cx="3157538" cy="900113"/>
          </a:xfrm>
          <a:prstGeom prst="roundRect">
            <a:avLst/>
          </a:prstGeom>
          <a:gradFill flip="none" rotWithShape="1">
            <a:gsLst>
              <a:gs pos="0">
                <a:srgbClr val="8E2EAE">
                  <a:shade val="30000"/>
                  <a:satMod val="115000"/>
                </a:srgbClr>
              </a:gs>
              <a:gs pos="50000">
                <a:srgbClr val="8E2EAE">
                  <a:shade val="67500"/>
                  <a:satMod val="115000"/>
                </a:srgbClr>
              </a:gs>
              <a:gs pos="100000">
                <a:srgbClr val="8E2EA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Normalized / Re-scaled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2EA7C4-EF93-B641-BA60-D427E20CA0A2}"/>
              </a:ext>
            </a:extLst>
          </p:cNvPr>
          <p:cNvSpPr/>
          <p:nvPr/>
        </p:nvSpPr>
        <p:spPr>
          <a:xfrm>
            <a:off x="7671087" y="1885950"/>
            <a:ext cx="3157538" cy="900113"/>
          </a:xfrm>
          <a:prstGeom prst="roundRect">
            <a:avLst/>
          </a:prstGeom>
          <a:gradFill flip="none" rotWithShape="1">
            <a:gsLst>
              <a:gs pos="0">
                <a:srgbClr val="C93EBB">
                  <a:shade val="30000"/>
                  <a:satMod val="115000"/>
                </a:srgbClr>
              </a:gs>
              <a:gs pos="50000">
                <a:srgbClr val="C93EBB">
                  <a:shade val="67500"/>
                  <a:satMod val="115000"/>
                </a:srgbClr>
              </a:gs>
              <a:gs pos="100000">
                <a:srgbClr val="C93EBB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Categorical Encoding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729598-A9E7-8D42-9E9F-752FEF821113}"/>
              </a:ext>
            </a:extLst>
          </p:cNvPr>
          <p:cNvSpPr/>
          <p:nvPr/>
        </p:nvSpPr>
        <p:spPr>
          <a:xfrm>
            <a:off x="7671087" y="3486154"/>
            <a:ext cx="3157538" cy="528638"/>
          </a:xfrm>
          <a:prstGeom prst="roundRect">
            <a:avLst/>
          </a:prstGeom>
          <a:gradFill flip="none" rotWithShape="1">
            <a:gsLst>
              <a:gs pos="0">
                <a:srgbClr val="8E2EAE">
                  <a:shade val="30000"/>
                  <a:satMod val="115000"/>
                </a:srgbClr>
              </a:gs>
              <a:gs pos="50000">
                <a:srgbClr val="8E2EAE">
                  <a:shade val="67500"/>
                  <a:satMod val="115000"/>
                </a:srgbClr>
              </a:gs>
              <a:gs pos="100000">
                <a:srgbClr val="8E2EAE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Label encoding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10E411-F551-1A46-B216-809B48C87C4B}"/>
              </a:ext>
            </a:extLst>
          </p:cNvPr>
          <p:cNvSpPr/>
          <p:nvPr/>
        </p:nvSpPr>
        <p:spPr>
          <a:xfrm>
            <a:off x="7671087" y="4164809"/>
            <a:ext cx="3157538" cy="528638"/>
          </a:xfrm>
          <a:prstGeom prst="roundRect">
            <a:avLst/>
          </a:prstGeom>
          <a:gradFill flip="none" rotWithShape="1">
            <a:gsLst>
              <a:gs pos="0">
                <a:srgbClr val="C93EBB">
                  <a:shade val="30000"/>
                  <a:satMod val="115000"/>
                </a:srgbClr>
              </a:gs>
              <a:gs pos="50000">
                <a:srgbClr val="C93EBB">
                  <a:shade val="67500"/>
                  <a:satMod val="115000"/>
                </a:srgbClr>
              </a:gs>
              <a:gs pos="100000">
                <a:srgbClr val="C93EBB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One hot encoding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D8921FC-E330-FB48-A035-F69761C7421D}"/>
              </a:ext>
            </a:extLst>
          </p:cNvPr>
          <p:cNvSpPr/>
          <p:nvPr/>
        </p:nvSpPr>
        <p:spPr>
          <a:xfrm>
            <a:off x="9099837" y="2918403"/>
            <a:ext cx="300037" cy="453443"/>
          </a:xfrm>
          <a:prstGeom prst="downArrow">
            <a:avLst/>
          </a:prstGeom>
          <a:solidFill>
            <a:srgbClr val="C93E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6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98A2-AF5C-8545-AF45-164F1292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C5836A-16DE-1D44-87ED-C7E733783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10" t="10402" r="11087" b="14561"/>
          <a:stretch/>
        </p:blipFill>
        <p:spPr>
          <a:xfrm>
            <a:off x="0" y="-16885"/>
            <a:ext cx="10801350" cy="689177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C2287B-2C1C-A14C-A542-1E8933A032ED}"/>
              </a:ext>
            </a:extLst>
          </p:cNvPr>
          <p:cNvSpPr/>
          <p:nvPr/>
        </p:nvSpPr>
        <p:spPr>
          <a:xfrm>
            <a:off x="128588" y="142875"/>
            <a:ext cx="10401300" cy="728663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248E41-7DC7-074B-A6C1-59C2D829F037}"/>
              </a:ext>
            </a:extLst>
          </p:cNvPr>
          <p:cNvSpPr/>
          <p:nvPr/>
        </p:nvSpPr>
        <p:spPr>
          <a:xfrm>
            <a:off x="6457951" y="-16885"/>
            <a:ext cx="5734050" cy="4231698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05;p12">
            <a:extLst>
              <a:ext uri="{FF2B5EF4-FFF2-40B4-BE49-F238E27FC236}">
                <a16:creationId xmlns:a16="http://schemas.microsoft.com/office/drawing/2014/main" id="{683A4D2B-8CB8-B243-B098-ADEA4580CF91}"/>
              </a:ext>
            </a:extLst>
          </p:cNvPr>
          <p:cNvSpPr/>
          <p:nvPr/>
        </p:nvSpPr>
        <p:spPr>
          <a:xfrm>
            <a:off x="6914252" y="5324953"/>
            <a:ext cx="5095877" cy="1261022"/>
          </a:xfrm>
          <a:custGeom>
            <a:avLst/>
            <a:gdLst>
              <a:gd name="connsiteX0" fmla="*/ 0 w 5095877"/>
              <a:gd name="connsiteY0" fmla="*/ 210170 h 1261022"/>
              <a:gd name="connsiteX1" fmla="*/ 210170 w 5095877"/>
              <a:gd name="connsiteY1" fmla="*/ 0 h 1261022"/>
              <a:gd name="connsiteX2" fmla="*/ 841367 w 5095877"/>
              <a:gd name="connsiteY2" fmla="*/ 0 h 1261022"/>
              <a:gd name="connsiteX3" fmla="*/ 1332299 w 5095877"/>
              <a:gd name="connsiteY3" fmla="*/ 0 h 1261022"/>
              <a:gd name="connsiteX4" fmla="*/ 1963496 w 5095877"/>
              <a:gd name="connsiteY4" fmla="*/ 0 h 1261022"/>
              <a:gd name="connsiteX5" fmla="*/ 2407672 w 5095877"/>
              <a:gd name="connsiteY5" fmla="*/ 0 h 1261022"/>
              <a:gd name="connsiteX6" fmla="*/ 3038870 w 5095877"/>
              <a:gd name="connsiteY6" fmla="*/ 0 h 1261022"/>
              <a:gd name="connsiteX7" fmla="*/ 3529801 w 5095877"/>
              <a:gd name="connsiteY7" fmla="*/ 0 h 1261022"/>
              <a:gd name="connsiteX8" fmla="*/ 3973977 w 5095877"/>
              <a:gd name="connsiteY8" fmla="*/ 0 h 1261022"/>
              <a:gd name="connsiteX9" fmla="*/ 4885707 w 5095877"/>
              <a:gd name="connsiteY9" fmla="*/ 0 h 1261022"/>
              <a:gd name="connsiteX10" fmla="*/ 5095877 w 5095877"/>
              <a:gd name="connsiteY10" fmla="*/ 210170 h 1261022"/>
              <a:gd name="connsiteX11" fmla="*/ 5095877 w 5095877"/>
              <a:gd name="connsiteY11" fmla="*/ 638918 h 1261022"/>
              <a:gd name="connsiteX12" fmla="*/ 5095877 w 5095877"/>
              <a:gd name="connsiteY12" fmla="*/ 1050852 h 1261022"/>
              <a:gd name="connsiteX13" fmla="*/ 4885707 w 5095877"/>
              <a:gd name="connsiteY13" fmla="*/ 1261022 h 1261022"/>
              <a:gd name="connsiteX14" fmla="*/ 4441531 w 5095877"/>
              <a:gd name="connsiteY14" fmla="*/ 1261022 h 1261022"/>
              <a:gd name="connsiteX15" fmla="*/ 3763578 w 5095877"/>
              <a:gd name="connsiteY15" fmla="*/ 1261022 h 1261022"/>
              <a:gd name="connsiteX16" fmla="*/ 3179136 w 5095877"/>
              <a:gd name="connsiteY16" fmla="*/ 1261022 h 1261022"/>
              <a:gd name="connsiteX17" fmla="*/ 2501183 w 5095877"/>
              <a:gd name="connsiteY17" fmla="*/ 1261022 h 1261022"/>
              <a:gd name="connsiteX18" fmla="*/ 1869986 w 5095877"/>
              <a:gd name="connsiteY18" fmla="*/ 1261022 h 1261022"/>
              <a:gd name="connsiteX19" fmla="*/ 1332299 w 5095877"/>
              <a:gd name="connsiteY19" fmla="*/ 1261022 h 1261022"/>
              <a:gd name="connsiteX20" fmla="*/ 210170 w 5095877"/>
              <a:gd name="connsiteY20" fmla="*/ 1261022 h 1261022"/>
              <a:gd name="connsiteX21" fmla="*/ 0 w 5095877"/>
              <a:gd name="connsiteY21" fmla="*/ 1050852 h 1261022"/>
              <a:gd name="connsiteX22" fmla="*/ 0 w 5095877"/>
              <a:gd name="connsiteY22" fmla="*/ 630511 h 1261022"/>
              <a:gd name="connsiteX23" fmla="*/ 0 w 5095877"/>
              <a:gd name="connsiteY23" fmla="*/ 210170 h 126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95877" h="1261022" fill="none" extrusionOk="0">
                <a:moveTo>
                  <a:pt x="0" y="210170"/>
                </a:moveTo>
                <a:cubicBezTo>
                  <a:pt x="-4577" y="103284"/>
                  <a:pt x="74207" y="-26390"/>
                  <a:pt x="210170" y="0"/>
                </a:cubicBezTo>
                <a:cubicBezTo>
                  <a:pt x="445008" y="-50650"/>
                  <a:pt x="626993" y="54822"/>
                  <a:pt x="841367" y="0"/>
                </a:cubicBezTo>
                <a:cubicBezTo>
                  <a:pt x="1055741" y="-54822"/>
                  <a:pt x="1104428" y="21224"/>
                  <a:pt x="1332299" y="0"/>
                </a:cubicBezTo>
                <a:cubicBezTo>
                  <a:pt x="1560170" y="-21224"/>
                  <a:pt x="1677024" y="42560"/>
                  <a:pt x="1963496" y="0"/>
                </a:cubicBezTo>
                <a:cubicBezTo>
                  <a:pt x="2249968" y="-42560"/>
                  <a:pt x="2297807" y="1530"/>
                  <a:pt x="2407672" y="0"/>
                </a:cubicBezTo>
                <a:cubicBezTo>
                  <a:pt x="2517537" y="-1530"/>
                  <a:pt x="2826265" y="18363"/>
                  <a:pt x="3038870" y="0"/>
                </a:cubicBezTo>
                <a:cubicBezTo>
                  <a:pt x="3251475" y="-18363"/>
                  <a:pt x="3356413" y="30020"/>
                  <a:pt x="3529801" y="0"/>
                </a:cubicBezTo>
                <a:cubicBezTo>
                  <a:pt x="3703189" y="-30020"/>
                  <a:pt x="3838287" y="33"/>
                  <a:pt x="3973977" y="0"/>
                </a:cubicBezTo>
                <a:cubicBezTo>
                  <a:pt x="4109667" y="-33"/>
                  <a:pt x="4442051" y="46908"/>
                  <a:pt x="4885707" y="0"/>
                </a:cubicBezTo>
                <a:cubicBezTo>
                  <a:pt x="4994272" y="28101"/>
                  <a:pt x="5109245" y="97930"/>
                  <a:pt x="5095877" y="210170"/>
                </a:cubicBezTo>
                <a:cubicBezTo>
                  <a:pt x="5122578" y="334833"/>
                  <a:pt x="5090050" y="530509"/>
                  <a:pt x="5095877" y="638918"/>
                </a:cubicBezTo>
                <a:cubicBezTo>
                  <a:pt x="5101704" y="747327"/>
                  <a:pt x="5062011" y="916682"/>
                  <a:pt x="5095877" y="1050852"/>
                </a:cubicBezTo>
                <a:cubicBezTo>
                  <a:pt x="5105383" y="1190160"/>
                  <a:pt x="5014773" y="1273875"/>
                  <a:pt x="4885707" y="1261022"/>
                </a:cubicBezTo>
                <a:cubicBezTo>
                  <a:pt x="4754453" y="1273261"/>
                  <a:pt x="4583311" y="1211288"/>
                  <a:pt x="4441531" y="1261022"/>
                </a:cubicBezTo>
                <a:cubicBezTo>
                  <a:pt x="4299751" y="1310756"/>
                  <a:pt x="4094401" y="1195211"/>
                  <a:pt x="3763578" y="1261022"/>
                </a:cubicBezTo>
                <a:cubicBezTo>
                  <a:pt x="3432755" y="1326833"/>
                  <a:pt x="3383235" y="1215945"/>
                  <a:pt x="3179136" y="1261022"/>
                </a:cubicBezTo>
                <a:cubicBezTo>
                  <a:pt x="2975037" y="1306099"/>
                  <a:pt x="2748551" y="1221858"/>
                  <a:pt x="2501183" y="1261022"/>
                </a:cubicBezTo>
                <a:cubicBezTo>
                  <a:pt x="2253815" y="1300186"/>
                  <a:pt x="2012814" y="1248194"/>
                  <a:pt x="1869986" y="1261022"/>
                </a:cubicBezTo>
                <a:cubicBezTo>
                  <a:pt x="1727158" y="1273850"/>
                  <a:pt x="1575198" y="1239912"/>
                  <a:pt x="1332299" y="1261022"/>
                </a:cubicBezTo>
                <a:cubicBezTo>
                  <a:pt x="1089400" y="1282132"/>
                  <a:pt x="652668" y="1134718"/>
                  <a:pt x="210170" y="1261022"/>
                </a:cubicBezTo>
                <a:cubicBezTo>
                  <a:pt x="94485" y="1278720"/>
                  <a:pt x="8628" y="1159184"/>
                  <a:pt x="0" y="1050852"/>
                </a:cubicBezTo>
                <a:cubicBezTo>
                  <a:pt x="-43944" y="885460"/>
                  <a:pt x="6193" y="749303"/>
                  <a:pt x="0" y="630511"/>
                </a:cubicBezTo>
                <a:cubicBezTo>
                  <a:pt x="-6193" y="511719"/>
                  <a:pt x="45195" y="395591"/>
                  <a:pt x="0" y="210170"/>
                </a:cubicBezTo>
                <a:close/>
              </a:path>
              <a:path w="5095877" h="1261022" stroke="0" extrusionOk="0">
                <a:moveTo>
                  <a:pt x="0" y="210170"/>
                </a:moveTo>
                <a:cubicBezTo>
                  <a:pt x="-15983" y="84237"/>
                  <a:pt x="78478" y="5862"/>
                  <a:pt x="210170" y="0"/>
                </a:cubicBezTo>
                <a:cubicBezTo>
                  <a:pt x="408560" y="-23751"/>
                  <a:pt x="622168" y="36365"/>
                  <a:pt x="888123" y="0"/>
                </a:cubicBezTo>
                <a:cubicBezTo>
                  <a:pt x="1154078" y="-36365"/>
                  <a:pt x="1248161" y="22518"/>
                  <a:pt x="1425810" y="0"/>
                </a:cubicBezTo>
                <a:cubicBezTo>
                  <a:pt x="1603459" y="-22518"/>
                  <a:pt x="1756907" y="49366"/>
                  <a:pt x="1916741" y="0"/>
                </a:cubicBezTo>
                <a:cubicBezTo>
                  <a:pt x="2076575" y="-49366"/>
                  <a:pt x="2350535" y="2310"/>
                  <a:pt x="2547939" y="0"/>
                </a:cubicBezTo>
                <a:cubicBezTo>
                  <a:pt x="2745343" y="-2310"/>
                  <a:pt x="2976167" y="37827"/>
                  <a:pt x="3085625" y="0"/>
                </a:cubicBezTo>
                <a:cubicBezTo>
                  <a:pt x="3195083" y="-37827"/>
                  <a:pt x="3540837" y="8576"/>
                  <a:pt x="3763578" y="0"/>
                </a:cubicBezTo>
                <a:cubicBezTo>
                  <a:pt x="3986319" y="-8576"/>
                  <a:pt x="4025283" y="33026"/>
                  <a:pt x="4254510" y="0"/>
                </a:cubicBezTo>
                <a:cubicBezTo>
                  <a:pt x="4483737" y="-33026"/>
                  <a:pt x="4739967" y="27895"/>
                  <a:pt x="4885707" y="0"/>
                </a:cubicBezTo>
                <a:cubicBezTo>
                  <a:pt x="5028184" y="6348"/>
                  <a:pt x="5064491" y="89020"/>
                  <a:pt x="5095877" y="210170"/>
                </a:cubicBezTo>
                <a:cubicBezTo>
                  <a:pt x="5140287" y="398142"/>
                  <a:pt x="5085225" y="545647"/>
                  <a:pt x="5095877" y="630511"/>
                </a:cubicBezTo>
                <a:cubicBezTo>
                  <a:pt x="5106529" y="715375"/>
                  <a:pt x="5056081" y="878908"/>
                  <a:pt x="5095877" y="1050852"/>
                </a:cubicBezTo>
                <a:cubicBezTo>
                  <a:pt x="5106410" y="1179828"/>
                  <a:pt x="5007556" y="1255966"/>
                  <a:pt x="4885707" y="1261022"/>
                </a:cubicBezTo>
                <a:cubicBezTo>
                  <a:pt x="4637579" y="1312774"/>
                  <a:pt x="4486413" y="1195779"/>
                  <a:pt x="4301265" y="1261022"/>
                </a:cubicBezTo>
                <a:cubicBezTo>
                  <a:pt x="4116117" y="1326265"/>
                  <a:pt x="3983186" y="1254995"/>
                  <a:pt x="3716823" y="1261022"/>
                </a:cubicBezTo>
                <a:cubicBezTo>
                  <a:pt x="3450460" y="1267049"/>
                  <a:pt x="3221017" y="1197593"/>
                  <a:pt x="3038870" y="1261022"/>
                </a:cubicBezTo>
                <a:cubicBezTo>
                  <a:pt x="2856723" y="1324451"/>
                  <a:pt x="2627087" y="1236353"/>
                  <a:pt x="2454428" y="1261022"/>
                </a:cubicBezTo>
                <a:cubicBezTo>
                  <a:pt x="2281769" y="1285691"/>
                  <a:pt x="2175527" y="1231554"/>
                  <a:pt x="2010252" y="1261022"/>
                </a:cubicBezTo>
                <a:cubicBezTo>
                  <a:pt x="1844977" y="1290490"/>
                  <a:pt x="1664771" y="1254161"/>
                  <a:pt x="1519320" y="1261022"/>
                </a:cubicBezTo>
                <a:cubicBezTo>
                  <a:pt x="1373869" y="1267883"/>
                  <a:pt x="986623" y="1210492"/>
                  <a:pt x="841367" y="1261022"/>
                </a:cubicBezTo>
                <a:cubicBezTo>
                  <a:pt x="696111" y="1311552"/>
                  <a:pt x="510861" y="1227697"/>
                  <a:pt x="210170" y="1261022"/>
                </a:cubicBezTo>
                <a:cubicBezTo>
                  <a:pt x="104181" y="1280990"/>
                  <a:pt x="-23386" y="1179259"/>
                  <a:pt x="0" y="1050852"/>
                </a:cubicBezTo>
                <a:cubicBezTo>
                  <a:pt x="-9277" y="852904"/>
                  <a:pt x="19444" y="781945"/>
                  <a:pt x="0" y="622104"/>
                </a:cubicBezTo>
                <a:cubicBezTo>
                  <a:pt x="-19444" y="462263"/>
                  <a:pt x="17659" y="382512"/>
                  <a:pt x="0" y="210170"/>
                </a:cubicBezTo>
                <a:close/>
              </a:path>
            </a:pathLst>
          </a:custGeom>
          <a:solidFill>
            <a:srgbClr val="D8E3F6"/>
          </a:solidFill>
          <a:ln w="28575" cap="flat" cmpd="sng">
            <a:solidFill>
              <a:srgbClr val="B9B8F3"/>
            </a:solidFill>
            <a:prstDash val="solid"/>
            <a:round/>
            <a:headEnd type="non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prstGeom prst="flowChartAlternate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1" dirty="0">
                <a:solidFill>
                  <a:schemeClr val="dk1"/>
                </a:solidFill>
              </a:rPr>
              <a:t>Guest Location </a:t>
            </a:r>
            <a:r>
              <a:rPr lang="en-US" sz="1600" dirty="0">
                <a:solidFill>
                  <a:schemeClr val="dk1"/>
                </a:solidFill>
              </a:rPr>
              <a:t>= Value </a:t>
            </a:r>
            <a:r>
              <a:rPr lang="en-US" sz="1600" dirty="0" err="1">
                <a:solidFill>
                  <a:schemeClr val="dk1"/>
                </a:solidFill>
              </a:rPr>
              <a:t>menjadi</a:t>
            </a:r>
            <a:r>
              <a:rPr lang="en-US" sz="1600" dirty="0">
                <a:solidFill>
                  <a:schemeClr val="dk1"/>
                </a:solidFill>
              </a:rPr>
              <a:t> local and </a:t>
            </a:r>
            <a:r>
              <a:rPr lang="en-US" sz="1600" dirty="0" err="1">
                <a:solidFill>
                  <a:schemeClr val="dk1"/>
                </a:solidFill>
              </a:rPr>
              <a:t>internasional</a:t>
            </a:r>
            <a:endParaRPr sz="1600" dirty="0">
              <a:solidFill>
                <a:schemeClr val="dk1"/>
              </a:solidFill>
            </a:endParaRP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1" dirty="0">
                <a:solidFill>
                  <a:schemeClr val="dk1"/>
                </a:solidFill>
              </a:rPr>
              <a:t>Meal = </a:t>
            </a:r>
            <a:r>
              <a:rPr lang="en-US" sz="1600" dirty="0" err="1">
                <a:solidFill>
                  <a:schemeClr val="dk1"/>
                </a:solidFill>
              </a:rPr>
              <a:t>Undifined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diubah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jadi</a:t>
            </a:r>
            <a:r>
              <a:rPr lang="en-US" sz="1600" dirty="0">
                <a:solidFill>
                  <a:schemeClr val="dk1"/>
                </a:solidFill>
              </a:rPr>
              <a:t> SC</a:t>
            </a:r>
            <a:endParaRPr dirty="0">
              <a:solidFill>
                <a:schemeClr val="dk1"/>
              </a:solidFill>
            </a:endParaRPr>
          </a:p>
          <a:p>
            <a:pPr marL="1270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1" dirty="0">
                <a:solidFill>
                  <a:schemeClr val="dk1"/>
                </a:solidFill>
              </a:rPr>
              <a:t>Market Segment = </a:t>
            </a:r>
            <a:r>
              <a:rPr lang="en-US" sz="1600" dirty="0" err="1">
                <a:solidFill>
                  <a:schemeClr val="dk1"/>
                </a:solidFill>
              </a:rPr>
              <a:t>Undifined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diganti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jadi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nilai</a:t>
            </a:r>
            <a:r>
              <a:rPr lang="en-US" sz="1600" dirty="0">
                <a:solidFill>
                  <a:schemeClr val="dk1"/>
                </a:solidFill>
              </a:rPr>
              <a:t> modus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9" name="Google Shape;203;p12">
            <a:extLst>
              <a:ext uri="{FF2B5EF4-FFF2-40B4-BE49-F238E27FC236}">
                <a16:creationId xmlns:a16="http://schemas.microsoft.com/office/drawing/2014/main" id="{09811674-03F9-5545-A656-0493F61D4A95}"/>
              </a:ext>
            </a:extLst>
          </p:cNvPr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282D45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3200" b="1" i="0" u="none" strike="noStrike" cap="none" dirty="0">
              <a:solidFill>
                <a:srgbClr val="28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DC706F-7F9B-2C4A-A043-AB25F298A282}"/>
              </a:ext>
            </a:extLst>
          </p:cNvPr>
          <p:cNvSpPr/>
          <p:nvPr/>
        </p:nvSpPr>
        <p:spPr>
          <a:xfrm>
            <a:off x="4791805" y="755840"/>
            <a:ext cx="2959280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82D45"/>
                </a:solidFill>
              </a:rPr>
              <a:t>Feature Extraction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BC69ED-DF16-1341-B3A4-7581BDB56273}"/>
              </a:ext>
            </a:extLst>
          </p:cNvPr>
          <p:cNvSpPr txBox="1"/>
          <p:nvPr/>
        </p:nvSpPr>
        <p:spPr>
          <a:xfrm>
            <a:off x="7158429" y="1684440"/>
            <a:ext cx="2295871" cy="369332"/>
          </a:xfrm>
          <a:prstGeom prst="rect">
            <a:avLst/>
          </a:prstGeom>
          <a:solidFill>
            <a:srgbClr val="D8E3F6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</a:rPr>
              <a:t>stays in weekend night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017EC-67A9-7644-AF32-542A4B50DA16}"/>
              </a:ext>
            </a:extLst>
          </p:cNvPr>
          <p:cNvSpPr txBox="1"/>
          <p:nvPr/>
        </p:nvSpPr>
        <p:spPr>
          <a:xfrm>
            <a:off x="7158429" y="2126810"/>
            <a:ext cx="2295871" cy="369332"/>
          </a:xfrm>
          <a:prstGeom prst="rect">
            <a:avLst/>
          </a:prstGeom>
          <a:solidFill>
            <a:srgbClr val="422E9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stays in week night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F52D5-A94C-924D-B7A6-9C39D029C643}"/>
              </a:ext>
            </a:extLst>
          </p:cNvPr>
          <p:cNvSpPr txBox="1"/>
          <p:nvPr/>
        </p:nvSpPr>
        <p:spPr>
          <a:xfrm>
            <a:off x="10090845" y="1937342"/>
            <a:ext cx="1220288" cy="369332"/>
          </a:xfrm>
          <a:prstGeom prst="rect">
            <a:avLst/>
          </a:prstGeom>
          <a:solidFill>
            <a:srgbClr val="D8E3F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</a:rPr>
              <a:t>Total stays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3B5D7-C185-D148-99DD-239172D992AB}"/>
              </a:ext>
            </a:extLst>
          </p:cNvPr>
          <p:cNvSpPr txBox="1"/>
          <p:nvPr/>
        </p:nvSpPr>
        <p:spPr>
          <a:xfrm>
            <a:off x="5734050" y="2707073"/>
            <a:ext cx="978591" cy="369332"/>
          </a:xfrm>
          <a:prstGeom prst="rect">
            <a:avLst/>
          </a:prstGeom>
          <a:solidFill>
            <a:srgbClr val="D8E3F6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</a:rPr>
              <a:t>Adults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0EAA9-5963-4842-B4BF-6896CD9DB9FC}"/>
              </a:ext>
            </a:extLst>
          </p:cNvPr>
          <p:cNvSpPr txBox="1"/>
          <p:nvPr/>
        </p:nvSpPr>
        <p:spPr>
          <a:xfrm>
            <a:off x="5734050" y="3156237"/>
            <a:ext cx="978591" cy="369332"/>
          </a:xfrm>
          <a:prstGeom prst="rect">
            <a:avLst/>
          </a:prstGeom>
          <a:solidFill>
            <a:srgbClr val="422E9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Children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58007D-CC1F-D649-A0E5-04DE12D73AFA}"/>
              </a:ext>
            </a:extLst>
          </p:cNvPr>
          <p:cNvSpPr txBox="1"/>
          <p:nvPr/>
        </p:nvSpPr>
        <p:spPr>
          <a:xfrm>
            <a:off x="7158499" y="3220031"/>
            <a:ext cx="1220288" cy="369332"/>
          </a:xfrm>
          <a:prstGeom prst="rect">
            <a:avLst/>
          </a:prstGeom>
          <a:solidFill>
            <a:srgbClr val="D8E3F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</a:rPr>
              <a:t>Total guest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01260-6B6C-0B42-B7BD-9E4513CA2476}"/>
              </a:ext>
            </a:extLst>
          </p:cNvPr>
          <p:cNvSpPr txBox="1"/>
          <p:nvPr/>
        </p:nvSpPr>
        <p:spPr>
          <a:xfrm>
            <a:off x="5734050" y="3641958"/>
            <a:ext cx="978591" cy="369332"/>
          </a:xfrm>
          <a:prstGeom prst="rect">
            <a:avLst/>
          </a:prstGeom>
          <a:solidFill>
            <a:srgbClr val="D8E3F6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</a:rPr>
              <a:t>Babies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13789F6-ED01-8B40-9506-CDDD323BE105}"/>
              </a:ext>
            </a:extLst>
          </p:cNvPr>
          <p:cNvSpPr/>
          <p:nvPr/>
        </p:nvSpPr>
        <p:spPr>
          <a:xfrm>
            <a:off x="9385762" y="1869106"/>
            <a:ext cx="773622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82D45"/>
                </a:solidFill>
              </a:rPr>
              <a:t>=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F400510-3AED-2445-8DBB-BDCFE7FBF97D}"/>
              </a:ext>
            </a:extLst>
          </p:cNvPr>
          <p:cNvSpPr/>
          <p:nvPr/>
        </p:nvSpPr>
        <p:spPr>
          <a:xfrm>
            <a:off x="6548759" y="3098433"/>
            <a:ext cx="773622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82D45"/>
                </a:solidFill>
              </a:rPr>
              <a:t>=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F883563-C962-4346-B8E3-D2E9AE5625B4}"/>
              </a:ext>
            </a:extLst>
          </p:cNvPr>
          <p:cNvSpPr/>
          <p:nvPr/>
        </p:nvSpPr>
        <p:spPr>
          <a:xfrm>
            <a:off x="6652516" y="1846992"/>
            <a:ext cx="773622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82D45"/>
                </a:solidFill>
              </a:rPr>
              <a:t>+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4573BE3-C875-B848-810E-D9683C384FF5}"/>
              </a:ext>
            </a:extLst>
          </p:cNvPr>
          <p:cNvSpPr/>
          <p:nvPr/>
        </p:nvSpPr>
        <p:spPr>
          <a:xfrm>
            <a:off x="5171933" y="2852578"/>
            <a:ext cx="773622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82D45"/>
                </a:solidFill>
              </a:rPr>
              <a:t>+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A3A7E59-4F2E-4449-84A4-9E08140058D8}"/>
              </a:ext>
            </a:extLst>
          </p:cNvPr>
          <p:cNvSpPr/>
          <p:nvPr/>
        </p:nvSpPr>
        <p:spPr>
          <a:xfrm>
            <a:off x="5162921" y="3312001"/>
            <a:ext cx="773622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82D45"/>
                </a:solidFill>
              </a:rPr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59EA3F-BB48-9C4F-A929-B08A29194815}"/>
              </a:ext>
            </a:extLst>
          </p:cNvPr>
          <p:cNvSpPr txBox="1"/>
          <p:nvPr/>
        </p:nvSpPr>
        <p:spPr>
          <a:xfrm>
            <a:off x="8738957" y="4158270"/>
            <a:ext cx="978591" cy="369332"/>
          </a:xfrm>
          <a:prstGeom prst="rect">
            <a:avLst/>
          </a:prstGeom>
          <a:solidFill>
            <a:srgbClr val="422E94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Children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C8F6DE-19C4-D743-BB0E-03D05D8AEB88}"/>
              </a:ext>
            </a:extLst>
          </p:cNvPr>
          <p:cNvSpPr txBox="1"/>
          <p:nvPr/>
        </p:nvSpPr>
        <p:spPr>
          <a:xfrm>
            <a:off x="8738957" y="4643991"/>
            <a:ext cx="978591" cy="369332"/>
          </a:xfrm>
          <a:prstGeom prst="rect">
            <a:avLst/>
          </a:prstGeom>
          <a:solidFill>
            <a:srgbClr val="D8E3F6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</a:rPr>
              <a:t>Babies</a:t>
            </a:r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3DD2083-F685-D946-A2AE-12C261987C5A}"/>
              </a:ext>
            </a:extLst>
          </p:cNvPr>
          <p:cNvSpPr/>
          <p:nvPr/>
        </p:nvSpPr>
        <p:spPr>
          <a:xfrm>
            <a:off x="8167828" y="4314034"/>
            <a:ext cx="773622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82D45"/>
                </a:solidFill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AAB97E-FC01-7942-96CF-49371A979313}"/>
              </a:ext>
            </a:extLst>
          </p:cNvPr>
          <p:cNvSpPr txBox="1"/>
          <p:nvPr/>
        </p:nvSpPr>
        <p:spPr>
          <a:xfrm>
            <a:off x="10191206" y="4438162"/>
            <a:ext cx="1220288" cy="369332"/>
          </a:xfrm>
          <a:prstGeom prst="rect">
            <a:avLst/>
          </a:prstGeom>
          <a:solidFill>
            <a:srgbClr val="D8E3F6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</a:rPr>
              <a:t>Kids</a:t>
            </a:r>
            <a:endParaRPr lang="en-US" b="1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593D258-82A3-8A41-A1BB-05A612B34115}"/>
              </a:ext>
            </a:extLst>
          </p:cNvPr>
          <p:cNvSpPr/>
          <p:nvPr/>
        </p:nvSpPr>
        <p:spPr>
          <a:xfrm>
            <a:off x="9581466" y="4316564"/>
            <a:ext cx="773622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282D45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4722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7" grpId="1" animBg="1"/>
      <p:bldP spid="18" grpId="0" animBg="1"/>
      <p:bldP spid="20" grpId="0"/>
      <p:bldP spid="21" grpId="0"/>
      <p:bldP spid="22" grpId="0"/>
      <p:bldP spid="23" grpId="0"/>
      <p:bldP spid="24" grpId="0"/>
      <p:bldP spid="26" grpId="0" animBg="1"/>
      <p:bldP spid="27" grpId="0" animBg="1"/>
      <p:bldP spid="28" grpId="0"/>
      <p:bldP spid="29" grpId="0" animBg="1"/>
      <p:bldP spid="29" grpId="1" animBg="1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B0A093D-9782-F840-BFE5-F04F3FCCD5B5}"/>
              </a:ext>
            </a:extLst>
          </p:cNvPr>
          <p:cNvSpPr/>
          <p:nvPr/>
        </p:nvSpPr>
        <p:spPr>
          <a:xfrm>
            <a:off x="308766" y="3769248"/>
            <a:ext cx="4237476" cy="641838"/>
          </a:xfrm>
          <a:prstGeom prst="rect">
            <a:avLst/>
          </a:prstGeom>
          <a:solidFill>
            <a:srgbClr val="0D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00D0C9-A746-2A47-88C9-F1C1A3B09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766" y="2405804"/>
            <a:ext cx="5164755" cy="2849239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HOTEL </a:t>
            </a:r>
          </a:p>
          <a:p>
            <a:pPr algn="l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BOOKING </a:t>
            </a:r>
          </a:p>
          <a:p>
            <a:pPr algn="l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4F3DE4-6E52-044E-A3B5-44288F45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38" y="814938"/>
            <a:ext cx="10287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D36A96-1630-D54D-9DC6-F8114968CBAC}"/>
              </a:ext>
            </a:extLst>
          </p:cNvPr>
          <p:cNvSpPr/>
          <p:nvPr/>
        </p:nvSpPr>
        <p:spPr>
          <a:xfrm>
            <a:off x="0" y="0"/>
            <a:ext cx="12192000" cy="419854"/>
          </a:xfrm>
          <a:prstGeom prst="rect">
            <a:avLst/>
          </a:prstGeom>
          <a:solidFill>
            <a:srgbClr val="0D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B5C769-ED17-9945-9A7F-1DEA8A8FE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0" t="25923" r="8804" b="32675"/>
          <a:stretch/>
        </p:blipFill>
        <p:spPr>
          <a:xfrm>
            <a:off x="5941460" y="419854"/>
            <a:ext cx="5941774" cy="16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798A6B-99BF-5448-B713-1FF3A5214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03;p12">
            <a:extLst>
              <a:ext uri="{FF2B5EF4-FFF2-40B4-BE49-F238E27FC236}">
                <a16:creationId xmlns:a16="http://schemas.microsoft.com/office/drawing/2014/main" id="{BA3CD4D5-E7EE-4A4B-BA0A-9873CCE2246C}"/>
              </a:ext>
            </a:extLst>
          </p:cNvPr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E2701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3200" b="1" i="0" u="none" strike="noStrike" cap="none" dirty="0">
              <a:solidFill>
                <a:srgbClr val="5E27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8007C70-184C-B846-A7BC-4F7FC64C945D}"/>
              </a:ext>
            </a:extLst>
          </p:cNvPr>
          <p:cNvSpPr/>
          <p:nvPr/>
        </p:nvSpPr>
        <p:spPr>
          <a:xfrm>
            <a:off x="4144297" y="3505051"/>
            <a:ext cx="2344993" cy="791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Google Shape;203;p12">
            <a:extLst>
              <a:ext uri="{FF2B5EF4-FFF2-40B4-BE49-F238E27FC236}">
                <a16:creationId xmlns:a16="http://schemas.microsoft.com/office/drawing/2014/main" id="{99BF23B4-3A0B-384B-BEFB-048396D2784B}"/>
              </a:ext>
            </a:extLst>
          </p:cNvPr>
          <p:cNvSpPr txBox="1"/>
          <p:nvPr/>
        </p:nvSpPr>
        <p:spPr>
          <a:xfrm>
            <a:off x="6814167" y="3429000"/>
            <a:ext cx="3587953" cy="1263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</a:p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deleted</a:t>
            </a:r>
            <a:endParaRPr sz="3200" b="1" i="0" u="none" strike="noStrike" cap="none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2CCCB4-50FA-FB47-8104-F1087CCDF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41" t="16458" r="19260" b="5445"/>
          <a:stretch/>
        </p:blipFill>
        <p:spPr>
          <a:xfrm>
            <a:off x="2881312" y="1128712"/>
            <a:ext cx="6429376" cy="535588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D4A6412-6A81-9949-8531-748769220102}"/>
              </a:ext>
            </a:extLst>
          </p:cNvPr>
          <p:cNvSpPr/>
          <p:nvPr/>
        </p:nvSpPr>
        <p:spPr>
          <a:xfrm>
            <a:off x="4791805" y="755840"/>
            <a:ext cx="2959280" cy="4909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5E2701"/>
                </a:solidFill>
              </a:rPr>
              <a:t>Feature Selection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869ADE6-0C4C-C744-84F0-4F983A94284D}"/>
              </a:ext>
            </a:extLst>
          </p:cNvPr>
          <p:cNvSpPr/>
          <p:nvPr/>
        </p:nvSpPr>
        <p:spPr>
          <a:xfrm>
            <a:off x="9310688" y="2903448"/>
            <a:ext cx="2448232" cy="439200"/>
          </a:xfrm>
          <a:prstGeom prst="roundRect">
            <a:avLst/>
          </a:prstGeom>
          <a:solidFill>
            <a:srgbClr val="623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B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Babies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6928AB-DFA8-8848-A680-2426D3D317A3}"/>
              </a:ext>
            </a:extLst>
          </p:cNvPr>
          <p:cNvSpPr/>
          <p:nvPr/>
        </p:nvSpPr>
        <p:spPr>
          <a:xfrm>
            <a:off x="9310687" y="3495218"/>
            <a:ext cx="2448233" cy="439200"/>
          </a:xfrm>
          <a:prstGeom prst="roundRect">
            <a:avLst/>
          </a:prstGeom>
          <a:solidFill>
            <a:srgbClr val="623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B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Stay in weekend nights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D1F37FE-A78B-8B44-B262-3F154116F556}"/>
              </a:ext>
            </a:extLst>
          </p:cNvPr>
          <p:cNvSpPr/>
          <p:nvPr/>
        </p:nvSpPr>
        <p:spPr>
          <a:xfrm>
            <a:off x="9310687" y="4075321"/>
            <a:ext cx="2448233" cy="439200"/>
          </a:xfrm>
          <a:prstGeom prst="roundRect">
            <a:avLst/>
          </a:prstGeom>
          <a:solidFill>
            <a:srgbClr val="623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B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Stay in week nights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7233C4-3DA9-B34B-9DD6-EEA0715AC1D5}"/>
              </a:ext>
            </a:extLst>
          </p:cNvPr>
          <p:cNvSpPr/>
          <p:nvPr/>
        </p:nvSpPr>
        <p:spPr>
          <a:xfrm>
            <a:off x="433080" y="4207193"/>
            <a:ext cx="2448232" cy="439200"/>
          </a:xfrm>
          <a:prstGeom prst="roundRect">
            <a:avLst/>
          </a:prstGeom>
          <a:solidFill>
            <a:srgbClr val="623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B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Credit card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77E429-CC8D-6249-92A6-FB401BAF32D7}"/>
              </a:ext>
            </a:extLst>
          </p:cNvPr>
          <p:cNvSpPr/>
          <p:nvPr/>
        </p:nvSpPr>
        <p:spPr>
          <a:xfrm>
            <a:off x="9310688" y="2329727"/>
            <a:ext cx="2448232" cy="439200"/>
          </a:xfrm>
          <a:prstGeom prst="roundRect">
            <a:avLst/>
          </a:prstGeom>
          <a:solidFill>
            <a:srgbClr val="623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B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Children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CCED57-4911-B745-B35A-285E315C71C5}"/>
              </a:ext>
            </a:extLst>
          </p:cNvPr>
          <p:cNvSpPr/>
          <p:nvPr/>
        </p:nvSpPr>
        <p:spPr>
          <a:xfrm>
            <a:off x="433080" y="3627090"/>
            <a:ext cx="2448232" cy="439200"/>
          </a:xfrm>
          <a:prstGeom prst="roundRect">
            <a:avLst/>
          </a:prstGeom>
          <a:solidFill>
            <a:srgbClr val="623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B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 Number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D672815-9934-7C4F-B2A5-9311F2A1239E}"/>
              </a:ext>
            </a:extLst>
          </p:cNvPr>
          <p:cNvSpPr/>
          <p:nvPr/>
        </p:nvSpPr>
        <p:spPr>
          <a:xfrm>
            <a:off x="433080" y="3061735"/>
            <a:ext cx="2448232" cy="439200"/>
          </a:xfrm>
          <a:prstGeom prst="roundRect">
            <a:avLst/>
          </a:prstGeom>
          <a:solidFill>
            <a:srgbClr val="623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B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54611B-CBBD-524E-8A6A-0AC427A26B84}"/>
              </a:ext>
            </a:extLst>
          </p:cNvPr>
          <p:cNvSpPr/>
          <p:nvPr/>
        </p:nvSpPr>
        <p:spPr>
          <a:xfrm>
            <a:off x="433080" y="2496380"/>
            <a:ext cx="2448232" cy="439200"/>
          </a:xfrm>
          <a:prstGeom prst="roundRect">
            <a:avLst/>
          </a:prstGeom>
          <a:solidFill>
            <a:srgbClr val="623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B8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55DF6A-82FF-0B44-B252-D8845C775970}"/>
              </a:ext>
            </a:extLst>
          </p:cNvPr>
          <p:cNvSpPr/>
          <p:nvPr/>
        </p:nvSpPr>
        <p:spPr>
          <a:xfrm>
            <a:off x="5157788" y="4692872"/>
            <a:ext cx="1914525" cy="1107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03;p12">
            <a:extLst>
              <a:ext uri="{FF2B5EF4-FFF2-40B4-BE49-F238E27FC236}">
                <a16:creationId xmlns:a16="http://schemas.microsoft.com/office/drawing/2014/main" id="{F4B376B9-70A8-2047-8B2B-77F23900CC01}"/>
              </a:ext>
            </a:extLst>
          </p:cNvPr>
          <p:cNvSpPr txBox="1"/>
          <p:nvPr/>
        </p:nvSpPr>
        <p:spPr>
          <a:xfrm>
            <a:off x="4739148" y="4684645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3630A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</a:p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3630A"/>
                </a:solidFill>
                <a:latin typeface="Montserrat"/>
                <a:ea typeface="Montserrat"/>
                <a:cs typeface="Montserrat"/>
                <a:sym typeface="Montserrat"/>
              </a:rPr>
              <a:t>DELETED!</a:t>
            </a:r>
            <a:endParaRPr sz="3200" b="1" i="0" u="none" strike="noStrike" cap="none" dirty="0">
              <a:solidFill>
                <a:srgbClr val="E3630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5314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0" grpId="0" animBg="1"/>
      <p:bldP spid="11" grpId="0" animBg="1"/>
      <p:bldP spid="9" grpId="0" animBg="1"/>
      <p:bldP spid="8" grpId="0" animBg="1"/>
      <p:bldP spid="7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F1B80DC-9310-4F43-9977-15155A3A284E}"/>
              </a:ext>
            </a:extLst>
          </p:cNvPr>
          <p:cNvSpPr/>
          <p:nvPr/>
        </p:nvSpPr>
        <p:spPr>
          <a:xfrm>
            <a:off x="2082800" y="749300"/>
            <a:ext cx="3505200" cy="3505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9FD96C-BA8B-EC46-BD24-5379DDD4DC6F}"/>
              </a:ext>
            </a:extLst>
          </p:cNvPr>
          <p:cNvSpPr/>
          <p:nvPr/>
        </p:nvSpPr>
        <p:spPr>
          <a:xfrm>
            <a:off x="6604000" y="2806700"/>
            <a:ext cx="3505200" cy="3505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203;p12">
            <a:extLst>
              <a:ext uri="{FF2B5EF4-FFF2-40B4-BE49-F238E27FC236}">
                <a16:creationId xmlns:a16="http://schemas.microsoft.com/office/drawing/2014/main" id="{15DC2BE5-6A46-BA48-B5CF-B685F330B295}"/>
              </a:ext>
            </a:extLst>
          </p:cNvPr>
          <p:cNvSpPr txBox="1"/>
          <p:nvPr/>
        </p:nvSpPr>
        <p:spPr>
          <a:xfrm>
            <a:off x="2459498" y="3255421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sz="3200" b="1" i="0" u="none" strike="noStrike" cap="none" dirty="0">
              <a:solidFill>
                <a:srgbClr val="4E32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03;p12">
            <a:extLst>
              <a:ext uri="{FF2B5EF4-FFF2-40B4-BE49-F238E27FC236}">
                <a16:creationId xmlns:a16="http://schemas.microsoft.com/office/drawing/2014/main" id="{920CDCC8-593A-3544-B5BE-9DE97B32E6B5}"/>
              </a:ext>
            </a:extLst>
          </p:cNvPr>
          <p:cNvSpPr txBox="1"/>
          <p:nvPr/>
        </p:nvSpPr>
        <p:spPr>
          <a:xfrm>
            <a:off x="6980698" y="5407102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 sz="3200" b="1" i="0" u="none" strike="noStrike" cap="none" dirty="0">
              <a:solidFill>
                <a:srgbClr val="D49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203;p12">
            <a:extLst>
              <a:ext uri="{FF2B5EF4-FFF2-40B4-BE49-F238E27FC236}">
                <a16:creationId xmlns:a16="http://schemas.microsoft.com/office/drawing/2014/main" id="{EDA0A087-276F-7847-A1C3-4E891A7C220D}"/>
              </a:ext>
            </a:extLst>
          </p:cNvPr>
          <p:cNvSpPr txBox="1"/>
          <p:nvPr/>
        </p:nvSpPr>
        <p:spPr>
          <a:xfrm>
            <a:off x="2459497" y="1843414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119.390 </a:t>
            </a:r>
            <a:r>
              <a:rPr lang="en-US" sz="2400" b="1" i="0" u="none" strike="noStrike" cap="none" dirty="0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rows</a:t>
            </a:r>
          </a:p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36 columns</a:t>
            </a:r>
            <a:endParaRPr sz="2400" b="1" i="0" u="none" strike="noStrike" cap="none" dirty="0">
              <a:solidFill>
                <a:srgbClr val="4E32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03;p12">
            <a:extLst>
              <a:ext uri="{FF2B5EF4-FFF2-40B4-BE49-F238E27FC236}">
                <a16:creationId xmlns:a16="http://schemas.microsoft.com/office/drawing/2014/main" id="{040EEF7A-0917-FE42-94B4-3899D39BD361}"/>
              </a:ext>
            </a:extLst>
          </p:cNvPr>
          <p:cNvSpPr txBox="1"/>
          <p:nvPr/>
        </p:nvSpPr>
        <p:spPr>
          <a:xfrm>
            <a:off x="6980697" y="3900814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119.386 </a:t>
            </a:r>
            <a:r>
              <a:rPr lang="en-US" sz="2400" b="1" i="0" u="none" strike="noStrike" cap="none" dirty="0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rows</a:t>
            </a:r>
          </a:p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44 columns</a:t>
            </a:r>
            <a:endParaRPr sz="2400" b="1" i="0" u="none" strike="noStrike" cap="none" dirty="0">
              <a:solidFill>
                <a:srgbClr val="D49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1986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D9FE34-0E14-9F4D-B6CB-009BA3DB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89" y="-251995"/>
            <a:ext cx="9950021" cy="7109995"/>
          </a:xfrm>
          <a:prstGeom prst="rect">
            <a:avLst/>
          </a:prstGeom>
        </p:spPr>
      </p:pic>
      <p:sp>
        <p:nvSpPr>
          <p:cNvPr id="5" name="Google Shape;212;p13">
            <a:extLst>
              <a:ext uri="{FF2B5EF4-FFF2-40B4-BE49-F238E27FC236}">
                <a16:creationId xmlns:a16="http://schemas.microsoft.com/office/drawing/2014/main" id="{61BAC064-F2B1-8749-A963-AA0B0D7FD51E}"/>
              </a:ext>
            </a:extLst>
          </p:cNvPr>
          <p:cNvSpPr txBox="1"/>
          <p:nvPr/>
        </p:nvSpPr>
        <p:spPr>
          <a:xfrm>
            <a:off x="2782221" y="1357699"/>
            <a:ext cx="10533000" cy="59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305384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Modelling Selection</a:t>
            </a:r>
            <a:endParaRPr sz="1100" b="1" i="0" u="none" strike="noStrike" cap="none" dirty="0">
              <a:solidFill>
                <a:srgbClr val="305384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93A764-89A3-5549-91EA-CD5820F19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53580"/>
              </p:ext>
            </p:extLst>
          </p:nvPr>
        </p:nvGraphicFramePr>
        <p:xfrm>
          <a:off x="2782221" y="1811399"/>
          <a:ext cx="7145550" cy="382395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90925">
                  <a:extLst>
                    <a:ext uri="{9D8B030D-6E8A-4147-A177-3AD203B41FA5}">
                      <a16:colId xmlns:a16="http://schemas.microsoft.com/office/drawing/2014/main" val="563811696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674829070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079407303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806624247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472074820"/>
                    </a:ext>
                  </a:extLst>
                </a:gridCol>
                <a:gridCol w="1190925">
                  <a:extLst>
                    <a:ext uri="{9D8B030D-6E8A-4147-A177-3AD203B41FA5}">
                      <a16:colId xmlns:a16="http://schemas.microsoft.com/office/drawing/2014/main" val="2899637263"/>
                    </a:ext>
                  </a:extLst>
                </a:gridCol>
              </a:tblGrid>
              <a:tr h="37570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Algoritma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Accuracy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Precision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Recall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F1 – Score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AUC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19565"/>
                  </a:ext>
                </a:extLst>
              </a:tr>
              <a:tr h="648477">
                <a:tc>
                  <a:txBody>
                    <a:bodyPr/>
                    <a:lstStyle/>
                    <a:p>
                      <a:r>
                        <a:rPr lang="en-US" sz="1400" dirty="0"/>
                        <a:t>Logistic Regression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81%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62%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75096"/>
                  </a:ext>
                </a:extLst>
              </a:tr>
              <a:tr h="375705">
                <a:tc>
                  <a:txBody>
                    <a:bodyPr/>
                    <a:lstStyle/>
                    <a:p>
                      <a:r>
                        <a:rPr lang="en-US" sz="1400" dirty="0" err="1"/>
                        <a:t>XGBoost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84%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83%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71%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77%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92%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32981"/>
                  </a:ext>
                </a:extLst>
              </a:tr>
              <a:tr h="375705">
                <a:tc>
                  <a:txBody>
                    <a:bodyPr/>
                    <a:lstStyle/>
                    <a:p>
                      <a:r>
                        <a:rPr lang="en-US" sz="1400" dirty="0"/>
                        <a:t>KNN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84%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79%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90%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27895"/>
                  </a:ext>
                </a:extLst>
              </a:tr>
              <a:tr h="375705">
                <a:tc>
                  <a:txBody>
                    <a:bodyPr/>
                    <a:lstStyle/>
                    <a:p>
                      <a:r>
                        <a:rPr lang="en-US" sz="1400" dirty="0" err="1"/>
                        <a:t>Adaboost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82%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81%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68%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74%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90%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603521"/>
                  </a:ext>
                </a:extLst>
              </a:tr>
              <a:tr h="375705">
                <a:tc>
                  <a:txBody>
                    <a:bodyPr/>
                    <a:lstStyle/>
                    <a:p>
                      <a:r>
                        <a:rPr lang="en-US" sz="1400" dirty="0" err="1"/>
                        <a:t>LightGBM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82%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91%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71%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18880"/>
                  </a:ext>
                </a:extLst>
              </a:tr>
              <a:tr h="648477">
                <a:tc>
                  <a:txBody>
                    <a:bodyPr/>
                    <a:lstStyle/>
                    <a:p>
                      <a:r>
                        <a:rPr lang="en-US" sz="1400" dirty="0"/>
                        <a:t>Random Forest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89%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81%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84%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95%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772614"/>
                  </a:ext>
                </a:extLst>
              </a:tr>
              <a:tr h="648477">
                <a:tc>
                  <a:txBody>
                    <a:bodyPr/>
                    <a:lstStyle/>
                    <a:p>
                      <a:r>
                        <a:rPr lang="en-US" sz="1400" dirty="0"/>
                        <a:t>Decision Tree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84%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79%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80%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79%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84%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38122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531549D-4E0A-354F-89C6-B6EA85D2AB96}"/>
              </a:ext>
            </a:extLst>
          </p:cNvPr>
          <p:cNvSpPr txBox="1">
            <a:spLocks/>
          </p:cNvSpPr>
          <p:nvPr/>
        </p:nvSpPr>
        <p:spPr>
          <a:xfrm>
            <a:off x="2345912" y="636502"/>
            <a:ext cx="2948473" cy="1324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3053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</a:p>
        </p:txBody>
      </p:sp>
      <p:sp>
        <p:nvSpPr>
          <p:cNvPr id="3" name="Persegi Panjang 2">
            <a:extLst>
              <a:ext uri="{FF2B5EF4-FFF2-40B4-BE49-F238E27FC236}">
                <a16:creationId xmlns:a16="http://schemas.microsoft.com/office/drawing/2014/main" id="{7424DEA3-96C9-C154-B59C-2A2318962D62}"/>
              </a:ext>
            </a:extLst>
          </p:cNvPr>
          <p:cNvSpPr/>
          <p:nvPr/>
        </p:nvSpPr>
        <p:spPr>
          <a:xfrm>
            <a:off x="2782221" y="3972910"/>
            <a:ext cx="7145550" cy="357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571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A07F0B-9C0E-C742-B7DE-A8DBA2CD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606" y="-91440"/>
            <a:ext cx="12371606" cy="6961748"/>
          </a:xfrm>
          <a:prstGeom prst="rect">
            <a:avLst/>
          </a:prstGeom>
        </p:spPr>
      </p:pic>
      <p:pic>
        <p:nvPicPr>
          <p:cNvPr id="4" name="Google Shape;222;g151a838a063_5_0">
            <a:extLst>
              <a:ext uri="{FF2B5EF4-FFF2-40B4-BE49-F238E27FC236}">
                <a16:creationId xmlns:a16="http://schemas.microsoft.com/office/drawing/2014/main" id="{FC1C4783-D6B7-284F-9CF6-0F9F38CF4B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69" y="1892928"/>
            <a:ext cx="5154371" cy="42656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23;g151a838a063_5_0">
            <a:extLst>
              <a:ext uri="{FF2B5EF4-FFF2-40B4-BE49-F238E27FC236}">
                <a16:creationId xmlns:a16="http://schemas.microsoft.com/office/drawing/2014/main" id="{06708797-7081-3F48-952B-AD98797B5236}"/>
              </a:ext>
            </a:extLst>
          </p:cNvPr>
          <p:cNvSpPr/>
          <p:nvPr/>
        </p:nvSpPr>
        <p:spPr>
          <a:xfrm>
            <a:off x="7520940" y="2442290"/>
            <a:ext cx="4349867" cy="788415"/>
          </a:xfrm>
          <a:prstGeom prst="plaque">
            <a:avLst/>
          </a:prstGeom>
          <a:solidFill>
            <a:srgbClr val="0654B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Fokus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pada predictive model yang paling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bagus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dalam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menurunkan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false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positif</a:t>
            </a:r>
            <a:endParaRPr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24;g151a838a063_5_0">
            <a:extLst>
              <a:ext uri="{FF2B5EF4-FFF2-40B4-BE49-F238E27FC236}">
                <a16:creationId xmlns:a16="http://schemas.microsoft.com/office/drawing/2014/main" id="{CBD00EF7-EF25-5142-9B3D-F44D3B7B4AB5}"/>
              </a:ext>
            </a:extLst>
          </p:cNvPr>
          <p:cNvSpPr/>
          <p:nvPr/>
        </p:nvSpPr>
        <p:spPr>
          <a:xfrm>
            <a:off x="7520940" y="3871741"/>
            <a:ext cx="4349867" cy="796953"/>
          </a:xfrm>
          <a:prstGeom prst="plaque">
            <a:avLst/>
          </a:prstGeom>
          <a:solidFill>
            <a:srgbClr val="0654B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False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Positif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: Hasil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prediksi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customer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melakukan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cancellation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tetapi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kenyataanya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customer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tetap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menginap</a:t>
            </a:r>
            <a:endParaRPr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25;g151a838a063_5_0">
            <a:extLst>
              <a:ext uri="{FF2B5EF4-FFF2-40B4-BE49-F238E27FC236}">
                <a16:creationId xmlns:a16="http://schemas.microsoft.com/office/drawing/2014/main" id="{7919560C-C60B-5F48-916C-F5E5F6E0EA73}"/>
              </a:ext>
            </a:extLst>
          </p:cNvPr>
          <p:cNvSpPr txBox="1"/>
          <p:nvPr/>
        </p:nvSpPr>
        <p:spPr>
          <a:xfrm>
            <a:off x="1385080" y="1032645"/>
            <a:ext cx="4621117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Confusion </a:t>
            </a:r>
            <a:r>
              <a:rPr lang="en-US" sz="36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Matrics</a:t>
            </a:r>
            <a:endParaRPr sz="3600" b="1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F775F-7D82-C641-8AF6-D59B908DF96D}"/>
              </a:ext>
            </a:extLst>
          </p:cNvPr>
          <p:cNvSpPr/>
          <p:nvPr/>
        </p:nvSpPr>
        <p:spPr>
          <a:xfrm>
            <a:off x="9408695" y="240632"/>
            <a:ext cx="1371600" cy="577515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D9FE34-0E14-9F4D-B6CB-009BA3DB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89" y="-251995"/>
            <a:ext cx="9950021" cy="7109995"/>
          </a:xfrm>
          <a:prstGeom prst="rect">
            <a:avLst/>
          </a:prstGeom>
        </p:spPr>
      </p:pic>
      <p:sp>
        <p:nvSpPr>
          <p:cNvPr id="5" name="Google Shape;212;p13">
            <a:extLst>
              <a:ext uri="{FF2B5EF4-FFF2-40B4-BE49-F238E27FC236}">
                <a16:creationId xmlns:a16="http://schemas.microsoft.com/office/drawing/2014/main" id="{61BAC064-F2B1-8749-A963-AA0B0D7FD51E}"/>
              </a:ext>
            </a:extLst>
          </p:cNvPr>
          <p:cNvSpPr txBox="1"/>
          <p:nvPr/>
        </p:nvSpPr>
        <p:spPr>
          <a:xfrm>
            <a:off x="0" y="693068"/>
            <a:ext cx="10533000" cy="59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100" b="1" i="0" u="none" strike="noStrike" cap="none" dirty="0">
              <a:solidFill>
                <a:srgbClr val="305384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31549D-4E0A-354F-89C6-B6EA85D2AB96}"/>
              </a:ext>
            </a:extLst>
          </p:cNvPr>
          <p:cNvSpPr txBox="1">
            <a:spLocks/>
          </p:cNvSpPr>
          <p:nvPr/>
        </p:nvSpPr>
        <p:spPr>
          <a:xfrm>
            <a:off x="3987341" y="531385"/>
            <a:ext cx="4723504" cy="1324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3053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importance</a:t>
            </a:r>
          </a:p>
        </p:txBody>
      </p:sp>
      <p:pic>
        <p:nvPicPr>
          <p:cNvPr id="6" name="Google Shape;231;g151a838a063_5_7">
            <a:extLst>
              <a:ext uri="{FF2B5EF4-FFF2-40B4-BE49-F238E27FC236}">
                <a16:creationId xmlns:a16="http://schemas.microsoft.com/office/drawing/2014/main" id="{F25FCFE6-582F-0049-9E9F-85E715CD86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001" y="1376829"/>
            <a:ext cx="6951805" cy="42359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3;g151a838a063_5_7">
            <a:extLst>
              <a:ext uri="{FF2B5EF4-FFF2-40B4-BE49-F238E27FC236}">
                <a16:creationId xmlns:a16="http://schemas.microsoft.com/office/drawing/2014/main" id="{81C54354-B333-8F4B-9D55-ABD7E59588F9}"/>
              </a:ext>
            </a:extLst>
          </p:cNvPr>
          <p:cNvSpPr/>
          <p:nvPr/>
        </p:nvSpPr>
        <p:spPr>
          <a:xfrm>
            <a:off x="4213955" y="5912832"/>
            <a:ext cx="4270276" cy="732970"/>
          </a:xfrm>
          <a:prstGeom prst="flowChartAlternateProcess">
            <a:avLst/>
          </a:prstGeom>
          <a:noFill/>
          <a:ln w="38100" cap="flat" cmpd="sng">
            <a:solidFill>
              <a:srgbClr val="3053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Feature yang paling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berpengaruh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terhadap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cancelation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adalah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adr</a:t>
            </a:r>
            <a:endParaRPr sz="1600" b="1" dirty="0">
              <a:solidFill>
                <a:srgbClr val="002060"/>
              </a:solidFill>
              <a:latin typeface="Arial" panose="020B0604020202020204" pitchFamily="34" charset="0"/>
              <a:ea typeface="Dosis"/>
              <a:cs typeface="Arial" panose="020B0604020202020204" pitchFamily="34" charset="0"/>
              <a:sym typeface="Dosi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42B363-5685-494E-9EDA-3BE7948D3228}"/>
              </a:ext>
            </a:extLst>
          </p:cNvPr>
          <p:cNvSpPr/>
          <p:nvPr/>
        </p:nvSpPr>
        <p:spPr>
          <a:xfrm>
            <a:off x="6239435" y="1413862"/>
            <a:ext cx="1083449" cy="145997"/>
          </a:xfrm>
          <a:prstGeom prst="rect">
            <a:avLst/>
          </a:prstGeom>
          <a:solidFill>
            <a:srgbClr val="F1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3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6BEBEC-87B1-C34D-ABD3-AE2E771B2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7" t="16393" r="8681" b="8958"/>
          <a:stretch/>
        </p:blipFill>
        <p:spPr>
          <a:xfrm>
            <a:off x="0" y="545"/>
            <a:ext cx="12192000" cy="6858000"/>
          </a:xfrm>
          <a:prstGeom prst="rect">
            <a:avLst/>
          </a:prstGeom>
        </p:spPr>
      </p:pic>
      <p:sp>
        <p:nvSpPr>
          <p:cNvPr id="4" name="Google Shape;248;g15187adca4a_1_19">
            <a:extLst>
              <a:ext uri="{FF2B5EF4-FFF2-40B4-BE49-F238E27FC236}">
                <a16:creationId xmlns:a16="http://schemas.microsoft.com/office/drawing/2014/main" id="{54C51090-DE85-DA49-AFC9-212BECFA2667}"/>
              </a:ext>
            </a:extLst>
          </p:cNvPr>
          <p:cNvSpPr/>
          <p:nvPr/>
        </p:nvSpPr>
        <p:spPr>
          <a:xfrm>
            <a:off x="571975" y="1393602"/>
            <a:ext cx="2597400" cy="680400"/>
          </a:xfrm>
          <a:prstGeom prst="flowChartAlternateProcess">
            <a:avLst/>
          </a:prstGeom>
          <a:solidFill>
            <a:srgbClr val="C0359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Customer Booking and input data </a:t>
            </a:r>
            <a:endParaRPr sz="1400" b="1" dirty="0">
              <a:solidFill>
                <a:schemeClr val="bg1"/>
              </a:solidFill>
              <a:latin typeface="Arial" panose="020B0604020202020204" pitchFamily="34" charset="0"/>
              <a:ea typeface="Dosis"/>
              <a:cs typeface="Arial" panose="020B0604020202020204" pitchFamily="34" charset="0"/>
              <a:sym typeface="Dosi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7E3401-38A3-DD4B-9EEB-894A0E12F76D}"/>
              </a:ext>
            </a:extLst>
          </p:cNvPr>
          <p:cNvSpPr/>
          <p:nvPr/>
        </p:nvSpPr>
        <p:spPr>
          <a:xfrm>
            <a:off x="3169375" y="1395000"/>
            <a:ext cx="6374675" cy="3048413"/>
          </a:xfrm>
          <a:prstGeom prst="rect">
            <a:avLst/>
          </a:prstGeom>
          <a:solidFill>
            <a:srgbClr val="066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249;g15187adca4a_1_19">
            <a:extLst>
              <a:ext uri="{FF2B5EF4-FFF2-40B4-BE49-F238E27FC236}">
                <a16:creationId xmlns:a16="http://schemas.microsoft.com/office/drawing/2014/main" id="{993A4EDE-8F10-B94E-AF73-5999BAEFFC98}"/>
              </a:ext>
            </a:extLst>
          </p:cNvPr>
          <p:cNvSpPr/>
          <p:nvPr/>
        </p:nvSpPr>
        <p:spPr>
          <a:xfrm>
            <a:off x="3692425" y="1433952"/>
            <a:ext cx="1729500" cy="599700"/>
          </a:xfrm>
          <a:prstGeom prst="flowChartAlternateProcess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35A87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Check via Model </a:t>
            </a:r>
            <a:endParaRPr sz="1400" b="1" dirty="0">
              <a:solidFill>
                <a:srgbClr val="035A87"/>
              </a:solidFill>
              <a:latin typeface="Arial" panose="020B0604020202020204" pitchFamily="34" charset="0"/>
              <a:ea typeface="Dosis"/>
              <a:cs typeface="Arial" panose="020B0604020202020204" pitchFamily="34" charset="0"/>
              <a:sym typeface="Dosis"/>
            </a:endParaRPr>
          </a:p>
        </p:txBody>
      </p:sp>
      <p:sp>
        <p:nvSpPr>
          <p:cNvPr id="8" name="Google Shape;252;g15187adca4a_1_19">
            <a:extLst>
              <a:ext uri="{FF2B5EF4-FFF2-40B4-BE49-F238E27FC236}">
                <a16:creationId xmlns:a16="http://schemas.microsoft.com/office/drawing/2014/main" id="{1D833DC5-8E28-584D-A34F-A94DF978CC89}"/>
              </a:ext>
            </a:extLst>
          </p:cNvPr>
          <p:cNvSpPr/>
          <p:nvPr/>
        </p:nvSpPr>
        <p:spPr>
          <a:xfrm>
            <a:off x="5944975" y="1199237"/>
            <a:ext cx="2189700" cy="905856"/>
          </a:xfrm>
          <a:prstGeom prst="flowChartDecision">
            <a:avLst/>
          </a:prstGeom>
          <a:solidFill>
            <a:srgbClr val="C0359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Customer Predict Cancel?</a:t>
            </a:r>
            <a:endParaRPr sz="1200" b="1" dirty="0">
              <a:solidFill>
                <a:schemeClr val="bg1"/>
              </a:solidFill>
              <a:latin typeface="Arial" panose="020B0604020202020204" pitchFamily="34" charset="0"/>
              <a:ea typeface="Dosis"/>
              <a:cs typeface="Arial" panose="020B0604020202020204" pitchFamily="34" charset="0"/>
              <a:sym typeface="Dosis"/>
            </a:endParaRPr>
          </a:p>
        </p:txBody>
      </p:sp>
      <p:sp>
        <p:nvSpPr>
          <p:cNvPr id="11" name="Google Shape;255;g15187adca4a_1_19">
            <a:extLst>
              <a:ext uri="{FF2B5EF4-FFF2-40B4-BE49-F238E27FC236}">
                <a16:creationId xmlns:a16="http://schemas.microsoft.com/office/drawing/2014/main" id="{A129A228-4524-F544-A807-2E51B4F1944B}"/>
              </a:ext>
            </a:extLst>
          </p:cNvPr>
          <p:cNvSpPr/>
          <p:nvPr/>
        </p:nvSpPr>
        <p:spPr>
          <a:xfrm>
            <a:off x="8657725" y="1474302"/>
            <a:ext cx="2189700" cy="599700"/>
          </a:xfrm>
          <a:prstGeom prst="flowChartAlternateProcess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35A87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Assign Room for Customer</a:t>
            </a:r>
            <a:endParaRPr sz="1400" b="1" dirty="0">
              <a:solidFill>
                <a:srgbClr val="035A87"/>
              </a:solidFill>
              <a:latin typeface="Arial" panose="020B0604020202020204" pitchFamily="34" charset="0"/>
              <a:ea typeface="Dosis"/>
              <a:cs typeface="Arial" panose="020B0604020202020204" pitchFamily="34" charset="0"/>
              <a:sym typeface="Dosis"/>
            </a:endParaRPr>
          </a:p>
        </p:txBody>
      </p:sp>
      <p:sp>
        <p:nvSpPr>
          <p:cNvPr id="12" name="Google Shape;256;g15187adca4a_1_19">
            <a:extLst>
              <a:ext uri="{FF2B5EF4-FFF2-40B4-BE49-F238E27FC236}">
                <a16:creationId xmlns:a16="http://schemas.microsoft.com/office/drawing/2014/main" id="{CB8F6018-0C07-DB48-B9EC-ED1F47E05D9B}"/>
              </a:ext>
            </a:extLst>
          </p:cNvPr>
          <p:cNvSpPr txBox="1"/>
          <p:nvPr/>
        </p:nvSpPr>
        <p:spPr>
          <a:xfrm>
            <a:off x="7029888" y="2110283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Yes</a:t>
            </a:r>
            <a:endParaRPr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257;g15187adca4a_1_19">
            <a:extLst>
              <a:ext uri="{FF2B5EF4-FFF2-40B4-BE49-F238E27FC236}">
                <a16:creationId xmlns:a16="http://schemas.microsoft.com/office/drawing/2014/main" id="{87F038CC-B80C-054D-A834-6DF557E28F5E}"/>
              </a:ext>
            </a:extLst>
          </p:cNvPr>
          <p:cNvSpPr txBox="1"/>
          <p:nvPr/>
        </p:nvSpPr>
        <p:spPr>
          <a:xfrm>
            <a:off x="8089900" y="1315378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No</a:t>
            </a:r>
            <a:endParaRPr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258;g15187adca4a_1_19">
            <a:extLst>
              <a:ext uri="{FF2B5EF4-FFF2-40B4-BE49-F238E27FC236}">
                <a16:creationId xmlns:a16="http://schemas.microsoft.com/office/drawing/2014/main" id="{D24DFA9B-0BD9-AC49-B6DB-9407215987FE}"/>
              </a:ext>
            </a:extLst>
          </p:cNvPr>
          <p:cNvSpPr/>
          <p:nvPr/>
        </p:nvSpPr>
        <p:spPr>
          <a:xfrm>
            <a:off x="3128390" y="2478135"/>
            <a:ext cx="2189700" cy="815237"/>
          </a:xfrm>
          <a:prstGeom prst="flowChartDecision">
            <a:avLst/>
          </a:prstGeom>
          <a:solidFill>
            <a:srgbClr val="C0359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Customer Cancel Confirmation (24h)?</a:t>
            </a:r>
            <a:endParaRPr sz="1000" b="1" dirty="0">
              <a:solidFill>
                <a:schemeClr val="bg1"/>
              </a:solidFill>
              <a:latin typeface="Arial" panose="020B0604020202020204" pitchFamily="34" charset="0"/>
              <a:ea typeface="Dosis"/>
              <a:cs typeface="Arial" panose="020B0604020202020204" pitchFamily="34" charset="0"/>
              <a:sym typeface="Dosis"/>
            </a:endParaRPr>
          </a:p>
        </p:txBody>
      </p:sp>
      <p:sp>
        <p:nvSpPr>
          <p:cNvPr id="15" name="Google Shape;259;g15187adca4a_1_19">
            <a:extLst>
              <a:ext uri="{FF2B5EF4-FFF2-40B4-BE49-F238E27FC236}">
                <a16:creationId xmlns:a16="http://schemas.microsoft.com/office/drawing/2014/main" id="{115485B0-8A12-3D46-9429-E24A9D33687C}"/>
              </a:ext>
            </a:extLst>
          </p:cNvPr>
          <p:cNvSpPr/>
          <p:nvPr/>
        </p:nvSpPr>
        <p:spPr>
          <a:xfrm>
            <a:off x="1548523" y="4048143"/>
            <a:ext cx="2189700" cy="599700"/>
          </a:xfrm>
          <a:prstGeom prst="flowChartAlternateProcess">
            <a:avLst/>
          </a:prstGeom>
          <a:solidFill>
            <a:srgbClr val="C0359A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Room Available for Other Customer</a:t>
            </a:r>
          </a:p>
        </p:txBody>
      </p:sp>
      <p:sp>
        <p:nvSpPr>
          <p:cNvPr id="16" name="Google Shape;260;g15187adca4a_1_19">
            <a:extLst>
              <a:ext uri="{FF2B5EF4-FFF2-40B4-BE49-F238E27FC236}">
                <a16:creationId xmlns:a16="http://schemas.microsoft.com/office/drawing/2014/main" id="{A61B1700-D3C2-C347-B4E8-59DE246CBDF9}"/>
              </a:ext>
            </a:extLst>
          </p:cNvPr>
          <p:cNvSpPr/>
          <p:nvPr/>
        </p:nvSpPr>
        <p:spPr>
          <a:xfrm>
            <a:off x="4683973" y="3982255"/>
            <a:ext cx="2189700" cy="599700"/>
          </a:xfrm>
          <a:prstGeom prst="flowChartAlternateProcess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035A87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Assign Room for Customer</a:t>
            </a:r>
          </a:p>
        </p:txBody>
      </p:sp>
      <p:sp>
        <p:nvSpPr>
          <p:cNvPr id="19" name="Google Shape;263;g15187adca4a_1_19">
            <a:extLst>
              <a:ext uri="{FF2B5EF4-FFF2-40B4-BE49-F238E27FC236}">
                <a16:creationId xmlns:a16="http://schemas.microsoft.com/office/drawing/2014/main" id="{C9846A97-840D-064D-AE70-8EC9907402DB}"/>
              </a:ext>
            </a:extLst>
          </p:cNvPr>
          <p:cNvSpPr txBox="1"/>
          <p:nvPr/>
        </p:nvSpPr>
        <p:spPr>
          <a:xfrm>
            <a:off x="2935723" y="3373098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Yes</a:t>
            </a:r>
            <a:endParaRPr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264;g15187adca4a_1_19">
            <a:extLst>
              <a:ext uri="{FF2B5EF4-FFF2-40B4-BE49-F238E27FC236}">
                <a16:creationId xmlns:a16="http://schemas.microsoft.com/office/drawing/2014/main" id="{BFBE4EBE-E164-114E-A45B-5E33CB0A2556}"/>
              </a:ext>
            </a:extLst>
          </p:cNvPr>
          <p:cNvSpPr txBox="1"/>
          <p:nvPr/>
        </p:nvSpPr>
        <p:spPr>
          <a:xfrm>
            <a:off x="4704565" y="3348615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No</a:t>
            </a:r>
            <a:endParaRPr sz="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03;p12">
            <a:extLst>
              <a:ext uri="{FF2B5EF4-FFF2-40B4-BE49-F238E27FC236}">
                <a16:creationId xmlns:a16="http://schemas.microsoft.com/office/drawing/2014/main" id="{3D45CA2B-138F-9D4D-AF61-88B04BAE68E4}"/>
              </a:ext>
            </a:extLst>
          </p:cNvPr>
          <p:cNvSpPr txBox="1"/>
          <p:nvPr/>
        </p:nvSpPr>
        <p:spPr>
          <a:xfrm>
            <a:off x="3759302" y="107400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Implementasi</a:t>
            </a:r>
            <a:endParaRPr sz="3200" b="1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BFBD77-CCC8-8D44-A8B2-D1B45E2F367F}"/>
              </a:ext>
            </a:extLst>
          </p:cNvPr>
          <p:cNvCxnSpPr>
            <a:cxnSpLocks/>
          </p:cNvCxnSpPr>
          <p:nvPr/>
        </p:nvCxnSpPr>
        <p:spPr>
          <a:xfrm>
            <a:off x="3232738" y="1732057"/>
            <a:ext cx="414862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F93412-E37A-0D4D-A29A-84506E4279CE}"/>
              </a:ext>
            </a:extLst>
          </p:cNvPr>
          <p:cNvCxnSpPr>
            <a:cxnSpLocks/>
          </p:cNvCxnSpPr>
          <p:nvPr/>
        </p:nvCxnSpPr>
        <p:spPr>
          <a:xfrm>
            <a:off x="5493550" y="1738765"/>
            <a:ext cx="414862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ED6B401-76EE-984B-838C-EC82A57692E8}"/>
              </a:ext>
            </a:extLst>
          </p:cNvPr>
          <p:cNvCxnSpPr>
            <a:cxnSpLocks/>
          </p:cNvCxnSpPr>
          <p:nvPr/>
        </p:nvCxnSpPr>
        <p:spPr>
          <a:xfrm>
            <a:off x="8188835" y="1732057"/>
            <a:ext cx="414862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B75DBE1-A4B2-4341-AD7A-2A28BA0AFC6F}"/>
              </a:ext>
            </a:extLst>
          </p:cNvPr>
          <p:cNvCxnSpPr>
            <a:cxnSpLocks/>
          </p:cNvCxnSpPr>
          <p:nvPr/>
        </p:nvCxnSpPr>
        <p:spPr>
          <a:xfrm rot="5400000">
            <a:off x="3055649" y="2881097"/>
            <a:ext cx="755317" cy="1579867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013CAFB7-3873-B24A-8258-702A5DEFBA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56317" y="2860294"/>
            <a:ext cx="689429" cy="1555583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55;g15187adca4a_1_19">
            <a:extLst>
              <a:ext uri="{FF2B5EF4-FFF2-40B4-BE49-F238E27FC236}">
                <a16:creationId xmlns:a16="http://schemas.microsoft.com/office/drawing/2014/main" id="{3D8E13AF-0460-1103-9C34-1F2F10768804}"/>
              </a:ext>
            </a:extLst>
          </p:cNvPr>
          <p:cNvSpPr/>
          <p:nvPr/>
        </p:nvSpPr>
        <p:spPr>
          <a:xfrm>
            <a:off x="5987348" y="2588156"/>
            <a:ext cx="2189700" cy="599700"/>
          </a:xfrm>
          <a:prstGeom prst="flowChartAlternateProcess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035A87"/>
                </a:solidFill>
                <a:latin typeface="Arial" panose="020B0604020202020204" pitchFamily="34" charset="0"/>
                <a:ea typeface="Dosis"/>
                <a:cs typeface="Arial" panose="020B0604020202020204" pitchFamily="34" charset="0"/>
                <a:sym typeface="Dosis"/>
              </a:rPr>
              <a:t>Sent Notification to Customer</a:t>
            </a:r>
            <a:endParaRPr sz="1400" b="1" dirty="0">
              <a:solidFill>
                <a:srgbClr val="035A87"/>
              </a:solidFill>
              <a:latin typeface="Arial" panose="020B0604020202020204" pitchFamily="34" charset="0"/>
              <a:ea typeface="Dosis"/>
              <a:cs typeface="Arial" panose="020B0604020202020204" pitchFamily="34" charset="0"/>
              <a:sym typeface="Dosis"/>
            </a:endParaRPr>
          </a:p>
        </p:txBody>
      </p:sp>
      <p:cxnSp>
        <p:nvCxnSpPr>
          <p:cNvPr id="6" name="Straight Arrow Connector 37">
            <a:extLst>
              <a:ext uri="{FF2B5EF4-FFF2-40B4-BE49-F238E27FC236}">
                <a16:creationId xmlns:a16="http://schemas.microsoft.com/office/drawing/2014/main" id="{6597D747-ED8A-A4DC-E443-28C45773EE84}"/>
              </a:ext>
            </a:extLst>
          </p:cNvPr>
          <p:cNvCxnSpPr>
            <a:cxnSpLocks/>
          </p:cNvCxnSpPr>
          <p:nvPr/>
        </p:nvCxnSpPr>
        <p:spPr>
          <a:xfrm>
            <a:off x="7027842" y="2096279"/>
            <a:ext cx="0" cy="383306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37">
            <a:extLst>
              <a:ext uri="{FF2B5EF4-FFF2-40B4-BE49-F238E27FC236}">
                <a16:creationId xmlns:a16="http://schemas.microsoft.com/office/drawing/2014/main" id="{BCB2582B-D4FA-0F40-081C-6F0E67F73B47}"/>
              </a:ext>
            </a:extLst>
          </p:cNvPr>
          <p:cNvCxnSpPr>
            <a:cxnSpLocks/>
          </p:cNvCxnSpPr>
          <p:nvPr/>
        </p:nvCxnSpPr>
        <p:spPr>
          <a:xfrm flipH="1">
            <a:off x="5412863" y="2887243"/>
            <a:ext cx="495549" cy="0"/>
          </a:xfrm>
          <a:prstGeom prst="straightConnector1">
            <a:avLst/>
          </a:prstGeom>
          <a:ln w="1905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7820BF6C-5EC0-FF40-959A-B76D2478DE39}"/>
              </a:ext>
            </a:extLst>
          </p:cNvPr>
          <p:cNvSpPr txBox="1">
            <a:spLocks/>
          </p:cNvSpPr>
          <p:nvPr/>
        </p:nvSpPr>
        <p:spPr>
          <a:xfrm>
            <a:off x="1475023" y="4482365"/>
            <a:ext cx="4018527" cy="55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*Free upgrade room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customer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jadi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cancel</a:t>
            </a:r>
          </a:p>
        </p:txBody>
      </p:sp>
    </p:spTree>
    <p:extLst>
      <p:ext uri="{BB962C8B-B14F-4D97-AF65-F5344CB8AC3E}">
        <p14:creationId xmlns:p14="http://schemas.microsoft.com/office/powerpoint/2010/main" val="165333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9" grpId="0"/>
      <p:bldP spid="20" grpId="0"/>
      <p:bldP spid="2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59CA52-6152-BA4F-9F7D-DBA3B18A1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7" t="11875" r="7278" b="24167"/>
          <a:stretch/>
        </p:blipFill>
        <p:spPr>
          <a:xfrm>
            <a:off x="4214813" y="0"/>
            <a:ext cx="102497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DD5C4-6616-1041-9675-A2EE98C7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450" y="717549"/>
            <a:ext cx="440055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422E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</a:t>
            </a:r>
            <a:br>
              <a:rPr lang="en-US" sz="3200" b="1" dirty="0">
                <a:solidFill>
                  <a:srgbClr val="422E9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422E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endParaRPr lang="en-US" sz="3200" b="1" dirty="0">
              <a:solidFill>
                <a:srgbClr val="422E9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rminator 3">
            <a:extLst>
              <a:ext uri="{FF2B5EF4-FFF2-40B4-BE49-F238E27FC236}">
                <a16:creationId xmlns:a16="http://schemas.microsoft.com/office/drawing/2014/main" id="{960E6D5C-FE3D-0D4A-A1FB-3301949A9A1A}"/>
              </a:ext>
            </a:extLst>
          </p:cNvPr>
          <p:cNvSpPr/>
          <p:nvPr/>
        </p:nvSpPr>
        <p:spPr>
          <a:xfrm>
            <a:off x="3786187" y="2043112"/>
            <a:ext cx="2519363" cy="863781"/>
          </a:xfrm>
          <a:prstGeom prst="flowChartTerminator">
            <a:avLst/>
          </a:prstGeom>
          <a:gradFill flip="none" rotWithShape="1">
            <a:gsLst>
              <a:gs pos="0">
                <a:srgbClr val="5537B5">
                  <a:shade val="30000"/>
                  <a:satMod val="115000"/>
                </a:srgbClr>
              </a:gs>
              <a:gs pos="50000">
                <a:srgbClr val="5537B5">
                  <a:shade val="67500"/>
                  <a:satMod val="115000"/>
                </a:srgbClr>
              </a:gs>
              <a:gs pos="100000">
                <a:srgbClr val="5537B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Check in Online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9F278792-86D3-0E47-AE00-1BCBB9209B4C}"/>
              </a:ext>
            </a:extLst>
          </p:cNvPr>
          <p:cNvSpPr/>
          <p:nvPr/>
        </p:nvSpPr>
        <p:spPr>
          <a:xfrm>
            <a:off x="3786187" y="3187576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22E94"/>
                </a:solidFill>
              </a:rPr>
              <a:t>Phone reminder</a:t>
            </a:r>
          </a:p>
        </p:txBody>
      </p:sp>
      <p:sp>
        <p:nvSpPr>
          <p:cNvPr id="6" name="Terminator 5">
            <a:extLst>
              <a:ext uri="{FF2B5EF4-FFF2-40B4-BE49-F238E27FC236}">
                <a16:creationId xmlns:a16="http://schemas.microsoft.com/office/drawing/2014/main" id="{F9FA431E-09ED-DA45-8CD7-202363B4A352}"/>
              </a:ext>
            </a:extLst>
          </p:cNvPr>
          <p:cNvSpPr/>
          <p:nvPr/>
        </p:nvSpPr>
        <p:spPr>
          <a:xfrm>
            <a:off x="3786187" y="5461120"/>
            <a:ext cx="2519363" cy="863781"/>
          </a:xfrm>
          <a:prstGeom prst="flowChartTerminator">
            <a:avLst/>
          </a:prstGeom>
          <a:solidFill>
            <a:srgbClr val="F08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Travel agent partnership</a:t>
            </a:r>
          </a:p>
        </p:txBody>
      </p:sp>
      <p:sp>
        <p:nvSpPr>
          <p:cNvPr id="7" name="Terminator 6">
            <a:extLst>
              <a:ext uri="{FF2B5EF4-FFF2-40B4-BE49-F238E27FC236}">
                <a16:creationId xmlns:a16="http://schemas.microsoft.com/office/drawing/2014/main" id="{09F9BDC0-8C23-6841-9E74-649E1905669B}"/>
              </a:ext>
            </a:extLst>
          </p:cNvPr>
          <p:cNvSpPr/>
          <p:nvPr/>
        </p:nvSpPr>
        <p:spPr>
          <a:xfrm>
            <a:off x="3786187" y="4343396"/>
            <a:ext cx="2519363" cy="863781"/>
          </a:xfrm>
          <a:prstGeom prst="flowChartTerminator">
            <a:avLst/>
          </a:prstGeom>
          <a:gradFill flip="none" rotWithShape="1">
            <a:gsLst>
              <a:gs pos="0">
                <a:srgbClr val="8E2EAE">
                  <a:shade val="30000"/>
                  <a:satMod val="115000"/>
                </a:srgbClr>
              </a:gs>
              <a:gs pos="50000">
                <a:srgbClr val="8E2EAE">
                  <a:shade val="67500"/>
                  <a:satMod val="115000"/>
                </a:srgbClr>
              </a:gs>
              <a:gs pos="100000">
                <a:srgbClr val="8E2EAE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Hotel partnership</a:t>
            </a:r>
          </a:p>
        </p:txBody>
      </p:sp>
      <p:sp>
        <p:nvSpPr>
          <p:cNvPr id="3" name="Terminator 3">
            <a:extLst>
              <a:ext uri="{FF2B5EF4-FFF2-40B4-BE49-F238E27FC236}">
                <a16:creationId xmlns:a16="http://schemas.microsoft.com/office/drawing/2014/main" id="{FDF223D6-6A77-F362-DA14-B86652220C39}"/>
              </a:ext>
            </a:extLst>
          </p:cNvPr>
          <p:cNvSpPr/>
          <p:nvPr/>
        </p:nvSpPr>
        <p:spPr>
          <a:xfrm>
            <a:off x="338136" y="3144405"/>
            <a:ext cx="2519363" cy="863781"/>
          </a:xfrm>
          <a:prstGeom prst="flowChartTerminator">
            <a:avLst/>
          </a:prstGeom>
          <a:gradFill flip="none" rotWithShape="1">
            <a:gsLst>
              <a:gs pos="0">
                <a:srgbClr val="5537B5">
                  <a:shade val="30000"/>
                  <a:satMod val="115000"/>
                </a:srgbClr>
              </a:gs>
              <a:gs pos="50000">
                <a:srgbClr val="5537B5">
                  <a:shade val="67500"/>
                  <a:satMod val="115000"/>
                </a:srgbClr>
              </a:gs>
              <a:gs pos="100000">
                <a:srgbClr val="5537B5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VIP Parking/</a:t>
            </a:r>
            <a:r>
              <a:rPr lang="en-US" b="1" dirty="0" err="1"/>
              <a:t>Vallet</a:t>
            </a:r>
            <a:endParaRPr lang="en-US" b="1" dirty="0"/>
          </a:p>
        </p:txBody>
      </p:sp>
      <p:sp>
        <p:nvSpPr>
          <p:cNvPr id="8" name="Terminator 4">
            <a:extLst>
              <a:ext uri="{FF2B5EF4-FFF2-40B4-BE49-F238E27FC236}">
                <a16:creationId xmlns:a16="http://schemas.microsoft.com/office/drawing/2014/main" id="{F3D8821F-8029-EDA0-4B8B-26B2C13CEBA0}"/>
              </a:ext>
            </a:extLst>
          </p:cNvPr>
          <p:cNvSpPr/>
          <p:nvPr/>
        </p:nvSpPr>
        <p:spPr>
          <a:xfrm>
            <a:off x="333373" y="4300868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22E94"/>
                </a:solidFill>
              </a:rPr>
              <a:t>Special offer for local customer</a:t>
            </a:r>
          </a:p>
        </p:txBody>
      </p:sp>
      <p:sp>
        <p:nvSpPr>
          <p:cNvPr id="10" name="Terminator 6">
            <a:extLst>
              <a:ext uri="{FF2B5EF4-FFF2-40B4-BE49-F238E27FC236}">
                <a16:creationId xmlns:a16="http://schemas.microsoft.com/office/drawing/2014/main" id="{05240C7D-0EF9-4CE8-681F-F17EC0A87C16}"/>
              </a:ext>
            </a:extLst>
          </p:cNvPr>
          <p:cNvSpPr/>
          <p:nvPr/>
        </p:nvSpPr>
        <p:spPr>
          <a:xfrm>
            <a:off x="333372" y="5497632"/>
            <a:ext cx="2519363" cy="863781"/>
          </a:xfrm>
          <a:prstGeom prst="flowChartTerminator">
            <a:avLst/>
          </a:prstGeom>
          <a:gradFill flip="none" rotWithShape="1">
            <a:gsLst>
              <a:gs pos="0">
                <a:srgbClr val="8E2EAE">
                  <a:shade val="30000"/>
                  <a:satMod val="115000"/>
                </a:srgbClr>
              </a:gs>
              <a:gs pos="50000">
                <a:srgbClr val="8E2EAE">
                  <a:shade val="67500"/>
                  <a:satMod val="115000"/>
                </a:srgbClr>
              </a:gs>
              <a:gs pos="100000">
                <a:srgbClr val="8E2EAE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Customer loyalty point</a:t>
            </a:r>
          </a:p>
        </p:txBody>
      </p:sp>
      <p:sp>
        <p:nvSpPr>
          <p:cNvPr id="12" name="Terminator 4">
            <a:extLst>
              <a:ext uri="{FF2B5EF4-FFF2-40B4-BE49-F238E27FC236}">
                <a16:creationId xmlns:a16="http://schemas.microsoft.com/office/drawing/2014/main" id="{04F6AB20-7AD6-E564-5F0F-148E289A8CA7}"/>
              </a:ext>
            </a:extLst>
          </p:cNvPr>
          <p:cNvSpPr/>
          <p:nvPr/>
        </p:nvSpPr>
        <p:spPr>
          <a:xfrm>
            <a:off x="342900" y="2002050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22E94"/>
                </a:solidFill>
              </a:rPr>
              <a:t>Non refund policy applied if lead time &gt; 210 days</a:t>
            </a:r>
          </a:p>
        </p:txBody>
      </p:sp>
    </p:spTree>
    <p:extLst>
      <p:ext uri="{BB962C8B-B14F-4D97-AF65-F5344CB8AC3E}">
        <p14:creationId xmlns:p14="http://schemas.microsoft.com/office/powerpoint/2010/main" val="328235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3" grpId="0" animBg="1"/>
      <p:bldP spid="3" grpId="1" animBg="1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11D5BD9-39BD-A04E-BD1E-16164C6F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90" y="-268645"/>
            <a:ext cx="13309548" cy="739528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FB3AF1-3411-2F4E-AD0D-F76DAAF81AF0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Google Shape;108;g151a838a063_10_3">
            <a:extLst>
              <a:ext uri="{FF2B5EF4-FFF2-40B4-BE49-F238E27FC236}">
                <a16:creationId xmlns:a16="http://schemas.microsoft.com/office/drawing/2014/main" id="{2A8C515A-34DC-F64B-B2AB-7CAF97E0CAD6}"/>
              </a:ext>
            </a:extLst>
          </p:cNvPr>
          <p:cNvSpPr/>
          <p:nvPr/>
        </p:nvSpPr>
        <p:spPr>
          <a:xfrm>
            <a:off x="1628026" y="2318795"/>
            <a:ext cx="1836532" cy="1779715"/>
          </a:xfrm>
          <a:prstGeom prst="ellipse">
            <a:avLst/>
          </a:prstGeom>
          <a:gradFill flip="none" rotWithShape="1">
            <a:gsLst>
              <a:gs pos="0">
                <a:srgbClr val="F53984">
                  <a:shade val="30000"/>
                  <a:satMod val="115000"/>
                </a:srgbClr>
              </a:gs>
              <a:gs pos="50000">
                <a:srgbClr val="F53984">
                  <a:shade val="67500"/>
                  <a:satMod val="115000"/>
                </a:srgbClr>
              </a:gs>
              <a:gs pos="100000">
                <a:srgbClr val="F53984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</a:rPr>
              <a:t>37%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4CD914-3990-FD49-A11B-14BBBF780107}"/>
              </a:ext>
            </a:extLst>
          </p:cNvPr>
          <p:cNvSpPr txBox="1">
            <a:spLocks/>
          </p:cNvSpPr>
          <p:nvPr/>
        </p:nvSpPr>
        <p:spPr>
          <a:xfrm>
            <a:off x="1302435" y="1186655"/>
            <a:ext cx="3413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Cancelation rate</a:t>
            </a:r>
          </a:p>
        </p:txBody>
      </p:sp>
      <p:sp>
        <p:nvSpPr>
          <p:cNvPr id="7" name="Google Shape;108;g151a838a063_10_3">
            <a:extLst>
              <a:ext uri="{FF2B5EF4-FFF2-40B4-BE49-F238E27FC236}">
                <a16:creationId xmlns:a16="http://schemas.microsoft.com/office/drawing/2014/main" id="{F9C740F9-6513-C44C-88A8-88A5A345720E}"/>
              </a:ext>
            </a:extLst>
          </p:cNvPr>
          <p:cNvSpPr/>
          <p:nvPr/>
        </p:nvSpPr>
        <p:spPr>
          <a:xfrm>
            <a:off x="7972525" y="2318795"/>
            <a:ext cx="1836532" cy="1779715"/>
          </a:xfrm>
          <a:prstGeom prst="ellipse">
            <a:avLst/>
          </a:prstGeom>
          <a:gradFill flip="none" rotWithShape="1">
            <a:gsLst>
              <a:gs pos="0">
                <a:srgbClr val="F53984">
                  <a:shade val="30000"/>
                  <a:satMod val="115000"/>
                </a:srgbClr>
              </a:gs>
              <a:gs pos="50000">
                <a:srgbClr val="F53984">
                  <a:shade val="67500"/>
                  <a:satMod val="115000"/>
                </a:srgbClr>
              </a:gs>
              <a:gs pos="100000">
                <a:srgbClr val="F53984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25%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9" name="Google Shape;107;g151a838a063_10_3">
            <a:extLst>
              <a:ext uri="{FF2B5EF4-FFF2-40B4-BE49-F238E27FC236}">
                <a16:creationId xmlns:a16="http://schemas.microsoft.com/office/drawing/2014/main" id="{FA14C417-8BC6-C344-BD33-E2BF6AF76A7F}"/>
              </a:ext>
            </a:extLst>
          </p:cNvPr>
          <p:cNvSpPr txBox="1"/>
          <p:nvPr/>
        </p:nvSpPr>
        <p:spPr>
          <a:xfrm>
            <a:off x="3635752" y="17061"/>
            <a:ext cx="5164765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Simulation </a:t>
            </a:r>
            <a:endParaRPr sz="4800" b="1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81CCCA-6B95-A841-A253-2239531A5E36}"/>
              </a:ext>
            </a:extLst>
          </p:cNvPr>
          <p:cNvSpPr txBox="1">
            <a:spLocks/>
          </p:cNvSpPr>
          <p:nvPr/>
        </p:nvSpPr>
        <p:spPr>
          <a:xfrm>
            <a:off x="6341263" y="1085561"/>
            <a:ext cx="5164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potensi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revenue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FEB036D-6F93-D64E-BF55-2A6FAD0C6AF6}"/>
              </a:ext>
            </a:extLst>
          </p:cNvPr>
          <p:cNvSpPr txBox="1">
            <a:spLocks/>
          </p:cNvSpPr>
          <p:nvPr/>
        </p:nvSpPr>
        <p:spPr>
          <a:xfrm>
            <a:off x="10063057" y="3454399"/>
            <a:ext cx="1835116" cy="1612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9%</a:t>
            </a:r>
          </a:p>
        </p:txBody>
      </p:sp>
      <p:sp>
        <p:nvSpPr>
          <p:cNvPr id="25" name="Google Shape;108;g151a838a063_10_3">
            <a:extLst>
              <a:ext uri="{FF2B5EF4-FFF2-40B4-BE49-F238E27FC236}">
                <a16:creationId xmlns:a16="http://schemas.microsoft.com/office/drawing/2014/main" id="{07F5EBB5-C4EB-8C4E-B948-2E782414DA35}"/>
              </a:ext>
            </a:extLst>
          </p:cNvPr>
          <p:cNvSpPr/>
          <p:nvPr/>
        </p:nvSpPr>
        <p:spPr>
          <a:xfrm>
            <a:off x="7972525" y="4853647"/>
            <a:ext cx="1836532" cy="1779715"/>
          </a:xfrm>
          <a:prstGeom prst="ellipse">
            <a:avLst/>
          </a:prstGeom>
          <a:gradFill flip="none" rotWithShape="1">
            <a:gsLst>
              <a:gs pos="0">
                <a:srgbClr val="F53984">
                  <a:shade val="30000"/>
                  <a:satMod val="115000"/>
                </a:srgbClr>
              </a:gs>
              <a:gs pos="50000">
                <a:srgbClr val="F53984">
                  <a:shade val="67500"/>
                  <a:satMod val="115000"/>
                </a:srgbClr>
              </a:gs>
              <a:gs pos="100000">
                <a:srgbClr val="F53984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16%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27" name="Google Shape;108;g151a838a063_10_3">
            <a:extLst>
              <a:ext uri="{FF2B5EF4-FFF2-40B4-BE49-F238E27FC236}">
                <a16:creationId xmlns:a16="http://schemas.microsoft.com/office/drawing/2014/main" id="{512FB517-A1A3-0C4B-A9AD-43F816EF5D2A}"/>
              </a:ext>
            </a:extLst>
          </p:cNvPr>
          <p:cNvSpPr/>
          <p:nvPr/>
        </p:nvSpPr>
        <p:spPr>
          <a:xfrm>
            <a:off x="1628026" y="4818945"/>
            <a:ext cx="1836532" cy="1779715"/>
          </a:xfrm>
          <a:prstGeom prst="ellipse">
            <a:avLst/>
          </a:prstGeom>
          <a:gradFill flip="none" rotWithShape="1">
            <a:gsLst>
              <a:gs pos="0">
                <a:srgbClr val="F53984">
                  <a:shade val="30000"/>
                  <a:satMod val="115000"/>
                </a:srgbClr>
              </a:gs>
              <a:gs pos="50000">
                <a:srgbClr val="F53984">
                  <a:shade val="67500"/>
                  <a:satMod val="115000"/>
                </a:srgbClr>
              </a:gs>
              <a:gs pos="100000">
                <a:srgbClr val="F53984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</a:rPr>
              <a:t>20%</a:t>
            </a:r>
            <a:endParaRPr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348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00287 0.368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84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A22C8F-98CE-2042-A9EB-FFF714F6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334" y="-122296"/>
            <a:ext cx="12784667" cy="7102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9FA3F-CB0B-0D42-9752-BA6BE24B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96" y="3209426"/>
            <a:ext cx="821567" cy="2061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D99B62-9342-6045-9B26-72CAD09A5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566" y="3337147"/>
            <a:ext cx="1608485" cy="1965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A965DD-A4AB-344D-9121-2A7526092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03" y="3179380"/>
            <a:ext cx="759822" cy="2123191"/>
          </a:xfrm>
          <a:prstGeom prst="rect">
            <a:avLst/>
          </a:prstGeom>
        </p:spPr>
      </p:pic>
      <p:sp>
        <p:nvSpPr>
          <p:cNvPr id="14" name="Google Shape;107;g151a838a063_10_3">
            <a:extLst>
              <a:ext uri="{FF2B5EF4-FFF2-40B4-BE49-F238E27FC236}">
                <a16:creationId xmlns:a16="http://schemas.microsoft.com/office/drawing/2014/main" id="{8BBA5295-F039-B540-AEAB-B1A691E9B367}"/>
              </a:ext>
            </a:extLst>
          </p:cNvPr>
          <p:cNvSpPr txBox="1"/>
          <p:nvPr/>
        </p:nvSpPr>
        <p:spPr>
          <a:xfrm>
            <a:off x="5911363" y="2815486"/>
            <a:ext cx="6469143" cy="104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6000" b="1" i="0" u="none" strike="noStrike" cap="none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THANK</a:t>
            </a:r>
            <a:r>
              <a:rPr lang="en-US" sz="6000" b="1" i="0" u="none" strike="noStrike" cap="none" dirty="0">
                <a:solidFill>
                  <a:srgbClr val="FF4D67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YOU</a:t>
            </a:r>
            <a:endParaRPr sz="6000" b="1" i="0" u="none" strike="noStrike" cap="none" dirty="0">
              <a:solidFill>
                <a:srgbClr val="FF4D67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E71C73-3999-FB44-9599-5FC3395228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39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144" t="25923" r="8804" b="32675"/>
          <a:stretch/>
        </p:blipFill>
        <p:spPr>
          <a:xfrm>
            <a:off x="0" y="-122296"/>
            <a:ext cx="4215539" cy="15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 2.96296E-6 L 0.20833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56 -0.01157 L 0.09258 -0.011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2.96296E-6 L -0.05885 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14b4be1d68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975" y="209775"/>
            <a:ext cx="5264525" cy="43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4b4be1d68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625" y="326350"/>
            <a:ext cx="5123666" cy="424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4b4be1d68d_0_0"/>
          <p:cNvSpPr/>
          <p:nvPr/>
        </p:nvSpPr>
        <p:spPr>
          <a:xfrm>
            <a:off x="3330500" y="1128100"/>
            <a:ext cx="787800" cy="35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22488</a:t>
            </a:r>
            <a:endParaRPr/>
          </a:p>
        </p:txBody>
      </p:sp>
      <p:sp>
        <p:nvSpPr>
          <p:cNvPr id="517" name="Google Shape;517;g14b4be1d68d_0_0"/>
          <p:cNvSpPr/>
          <p:nvPr/>
        </p:nvSpPr>
        <p:spPr>
          <a:xfrm>
            <a:off x="1280475" y="1208875"/>
            <a:ext cx="787800" cy="35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  <a:endParaRPr/>
          </a:p>
        </p:txBody>
      </p:sp>
      <p:sp>
        <p:nvSpPr>
          <p:cNvPr id="518" name="Google Shape;518;g14b4be1d68d_0_0"/>
          <p:cNvSpPr/>
          <p:nvPr/>
        </p:nvSpPr>
        <p:spPr>
          <a:xfrm>
            <a:off x="1280475" y="3044450"/>
            <a:ext cx="787800" cy="35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  <a:endParaRPr/>
          </a:p>
        </p:txBody>
      </p:sp>
      <p:sp>
        <p:nvSpPr>
          <p:cNvPr id="519" name="Google Shape;519;g14b4be1d68d_0_0"/>
          <p:cNvSpPr/>
          <p:nvPr/>
        </p:nvSpPr>
        <p:spPr>
          <a:xfrm>
            <a:off x="3223475" y="3044450"/>
            <a:ext cx="787800" cy="35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11328</a:t>
            </a:r>
            <a:endParaRPr/>
          </a:p>
        </p:txBody>
      </p:sp>
      <p:sp>
        <p:nvSpPr>
          <p:cNvPr id="520" name="Google Shape;520;g14b4be1d68d_0_0"/>
          <p:cNvSpPr/>
          <p:nvPr/>
        </p:nvSpPr>
        <p:spPr>
          <a:xfrm>
            <a:off x="1002725" y="4709275"/>
            <a:ext cx="3581100" cy="7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Score = 33%</a:t>
            </a:r>
            <a:endParaRPr/>
          </a:p>
        </p:txBody>
      </p:sp>
      <p:sp>
        <p:nvSpPr>
          <p:cNvPr id="521" name="Google Shape;521;g14b4be1d68d_0_0"/>
          <p:cNvSpPr/>
          <p:nvPr/>
        </p:nvSpPr>
        <p:spPr>
          <a:xfrm>
            <a:off x="7323688" y="4807975"/>
            <a:ext cx="3581100" cy="7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Score = 90%</a:t>
            </a:r>
            <a:endParaRPr/>
          </a:p>
        </p:txBody>
      </p:sp>
      <p:sp>
        <p:nvSpPr>
          <p:cNvPr id="522" name="Google Shape;522;g14b4be1d68d_0_0"/>
          <p:cNvSpPr/>
          <p:nvPr/>
        </p:nvSpPr>
        <p:spPr>
          <a:xfrm>
            <a:off x="1002725" y="5864425"/>
            <a:ext cx="3581100" cy="7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Cancelation rate : 37%</a:t>
            </a:r>
            <a:endParaRPr/>
          </a:p>
        </p:txBody>
      </p:sp>
      <p:sp>
        <p:nvSpPr>
          <p:cNvPr id="523" name="Google Shape;523;g14b4be1d68d_0_0"/>
          <p:cNvSpPr/>
          <p:nvPr/>
        </p:nvSpPr>
        <p:spPr>
          <a:xfrm>
            <a:off x="7323700" y="5837125"/>
            <a:ext cx="3581100" cy="7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Cancelation rate : 16%</a:t>
            </a:r>
            <a:endParaRPr/>
          </a:p>
        </p:txBody>
      </p:sp>
      <p:sp>
        <p:nvSpPr>
          <p:cNvPr id="524" name="Google Shape;524;g14b4be1d68d_0_0"/>
          <p:cNvSpPr/>
          <p:nvPr/>
        </p:nvSpPr>
        <p:spPr>
          <a:xfrm>
            <a:off x="5174813" y="4709275"/>
            <a:ext cx="1557900" cy="7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Naik 57%</a:t>
            </a:r>
            <a:endParaRPr/>
          </a:p>
        </p:txBody>
      </p:sp>
      <p:sp>
        <p:nvSpPr>
          <p:cNvPr id="525" name="Google Shape;525;g14b4be1d68d_0_0"/>
          <p:cNvSpPr/>
          <p:nvPr/>
        </p:nvSpPr>
        <p:spPr>
          <a:xfrm>
            <a:off x="5174800" y="5837125"/>
            <a:ext cx="1557900" cy="7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Naik 57%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79643B-69AE-A640-BB7F-6A735D88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2" t="9107" r="15812" b="12596"/>
          <a:stretch/>
        </p:blipFill>
        <p:spPr>
          <a:xfrm>
            <a:off x="-93345" y="-184433"/>
            <a:ext cx="12378690" cy="722686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DD552BE-E4E6-1C42-935B-B30B13C9BB70}"/>
              </a:ext>
            </a:extLst>
          </p:cNvPr>
          <p:cNvSpPr txBox="1">
            <a:spLocks/>
          </p:cNvSpPr>
          <p:nvPr/>
        </p:nvSpPr>
        <p:spPr>
          <a:xfrm>
            <a:off x="7892492" y="4160521"/>
            <a:ext cx="3611723" cy="674370"/>
          </a:xfrm>
          <a:prstGeom prst="rect">
            <a:avLst/>
          </a:prstGeom>
          <a:solidFill>
            <a:srgbClr val="FBCD54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07B5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 ANALYST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53CA07-4794-4B47-BC93-2057D07C0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9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144" t="25923" r="8804" b="32675"/>
          <a:stretch/>
        </p:blipFill>
        <p:spPr>
          <a:xfrm>
            <a:off x="6905065" y="2042912"/>
            <a:ext cx="5132709" cy="1866147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4433891-9A98-7948-A6E4-EA3FBB8A9C92}"/>
              </a:ext>
            </a:extLst>
          </p:cNvPr>
          <p:cNvSpPr txBox="1">
            <a:spLocks/>
          </p:cNvSpPr>
          <p:nvPr/>
        </p:nvSpPr>
        <p:spPr>
          <a:xfrm>
            <a:off x="8972549" y="3670582"/>
            <a:ext cx="1451611" cy="578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72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" presetClass="entr" presetSubtype="10" repeatCount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80E4F-5DAD-FC4C-A45E-D2819CB39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09" y="2520399"/>
            <a:ext cx="11906781" cy="2641817"/>
          </a:xfrm>
        </p:spPr>
      </p:pic>
    </p:spTree>
    <p:extLst>
      <p:ext uri="{BB962C8B-B14F-4D97-AF65-F5344CB8AC3E}">
        <p14:creationId xmlns:p14="http://schemas.microsoft.com/office/powerpoint/2010/main" val="1953352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76D0058-FA4C-BE47-A192-B85798A42AA5}"/>
              </a:ext>
            </a:extLst>
          </p:cNvPr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A47930F-01E4-7C42-80FA-540E5CA1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5287000"/>
            <a:ext cx="12192000" cy="157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33E44-3E7B-2340-813D-04E0C97EC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2" r="64345" b="70944"/>
          <a:stretch/>
        </p:blipFill>
        <p:spPr>
          <a:xfrm>
            <a:off x="9169400" y="4064507"/>
            <a:ext cx="3145747" cy="2671589"/>
          </a:xfrm>
          <a:prstGeom prst="rect">
            <a:avLst/>
          </a:prstGeom>
        </p:spPr>
      </p:pic>
      <p:sp>
        <p:nvSpPr>
          <p:cNvPr id="7" name="Google Shape;130;g1491c91c511_1_0">
            <a:extLst>
              <a:ext uri="{FF2B5EF4-FFF2-40B4-BE49-F238E27FC236}">
                <a16:creationId xmlns:a16="http://schemas.microsoft.com/office/drawing/2014/main" id="{0956DA56-AE61-2744-90A9-5E9ADE3338EE}"/>
              </a:ext>
            </a:extLst>
          </p:cNvPr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65000"/>
              </a:lnSpc>
              <a:buClr>
                <a:srgbClr val="000000"/>
              </a:buClr>
              <a:buSzPts val="2000"/>
            </a:pPr>
            <a:r>
              <a:rPr lang="en-US" sz="20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Dosis"/>
              </a:rPr>
              <a:t>Repeated guest and cancellation rate</a:t>
            </a: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aphicFrame>
        <p:nvGraphicFramePr>
          <p:cNvPr id="8" name="Content Placeholder 10">
            <a:extLst>
              <a:ext uri="{FF2B5EF4-FFF2-40B4-BE49-F238E27FC236}">
                <a16:creationId xmlns:a16="http://schemas.microsoft.com/office/drawing/2014/main" id="{0615D40C-B463-F84C-BAED-E0A888987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134145"/>
              </p:ext>
            </p:extLst>
          </p:nvPr>
        </p:nvGraphicFramePr>
        <p:xfrm>
          <a:off x="513161" y="1770715"/>
          <a:ext cx="4574828" cy="3538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B4840A4-E2EA-4242-8029-4585E9C9F62A}"/>
              </a:ext>
            </a:extLst>
          </p:cNvPr>
          <p:cNvSpPr txBox="1"/>
          <p:nvPr/>
        </p:nvSpPr>
        <p:spPr>
          <a:xfrm>
            <a:off x="6623337" y="2793493"/>
            <a:ext cx="510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>
                <a:solidFill>
                  <a:srgbClr val="7C27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r</a:t>
            </a:r>
            <a:r>
              <a:rPr lang="en-ID" sz="1400" b="1" i="0" dirty="0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epeated guest </a:t>
            </a:r>
            <a:r>
              <a:rPr lang="en-ID" sz="1400" b="1" i="0" dirty="0" err="1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1400" b="1" i="0" dirty="0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i="0" dirty="0" err="1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berkemungkinan</a:t>
            </a:r>
            <a:r>
              <a:rPr lang="en-ID" sz="1400" b="1" i="0" dirty="0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i="0" dirty="0" err="1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membatalkan</a:t>
            </a:r>
            <a:r>
              <a:rPr lang="en-ID" sz="1400" b="1" i="0" dirty="0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i="0" dirty="0" err="1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pesanan</a:t>
            </a:r>
            <a:r>
              <a:rPr lang="en-ID" sz="1400" b="1" i="0" dirty="0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i="0" dirty="0" err="1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dibandingkan</a:t>
            </a:r>
            <a:r>
              <a:rPr lang="en-ID" sz="1400" b="1" i="0" dirty="0">
                <a:solidFill>
                  <a:srgbClr val="7C27A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repeated guest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5B18D-B1AD-4646-8CDE-B590F03D3A5F}"/>
              </a:ext>
            </a:extLst>
          </p:cNvPr>
          <p:cNvSpPr/>
          <p:nvPr/>
        </p:nvSpPr>
        <p:spPr>
          <a:xfrm>
            <a:off x="3640014" y="4250865"/>
            <a:ext cx="546274" cy="319029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14%</a:t>
            </a:r>
          </a:p>
        </p:txBody>
      </p:sp>
      <p:sp>
        <p:nvSpPr>
          <p:cNvPr id="4" name="Rectangle 19">
            <a:extLst>
              <a:ext uri="{FF2B5EF4-FFF2-40B4-BE49-F238E27FC236}">
                <a16:creationId xmlns:a16="http://schemas.microsoft.com/office/drawing/2014/main" id="{DB643384-74C5-32AD-CB1D-1531582058B3}"/>
              </a:ext>
            </a:extLst>
          </p:cNvPr>
          <p:cNvSpPr/>
          <p:nvPr/>
        </p:nvSpPr>
        <p:spPr>
          <a:xfrm>
            <a:off x="1709196" y="3732708"/>
            <a:ext cx="526373" cy="331799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29641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3" grpId="1" animBg="1"/>
      <p:bldP spid="4" grpId="0" animBg="1"/>
      <p:bldP spid="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11D5BD9-39BD-A04E-BD1E-16164C6F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090" y="-268645"/>
            <a:ext cx="13309548" cy="739528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FB3AF1-3411-2F4E-AD0D-F76DAAF81AF0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Google Shape;108;g151a838a063_10_3">
            <a:extLst>
              <a:ext uri="{FF2B5EF4-FFF2-40B4-BE49-F238E27FC236}">
                <a16:creationId xmlns:a16="http://schemas.microsoft.com/office/drawing/2014/main" id="{2A8C515A-34DC-F64B-B2AB-7CAF97E0CAD6}"/>
              </a:ext>
            </a:extLst>
          </p:cNvPr>
          <p:cNvSpPr/>
          <p:nvPr/>
        </p:nvSpPr>
        <p:spPr>
          <a:xfrm>
            <a:off x="1628026" y="2318795"/>
            <a:ext cx="1836532" cy="1779715"/>
          </a:xfrm>
          <a:prstGeom prst="ellipse">
            <a:avLst/>
          </a:prstGeom>
          <a:gradFill flip="none" rotWithShape="1">
            <a:gsLst>
              <a:gs pos="0">
                <a:srgbClr val="F53984">
                  <a:shade val="30000"/>
                  <a:satMod val="115000"/>
                </a:srgbClr>
              </a:gs>
              <a:gs pos="50000">
                <a:srgbClr val="F53984">
                  <a:shade val="67500"/>
                  <a:satMod val="115000"/>
                </a:srgbClr>
              </a:gs>
              <a:gs pos="100000">
                <a:srgbClr val="F53984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</a:rPr>
              <a:t>37%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4CD914-3990-FD49-A11B-14BBBF780107}"/>
              </a:ext>
            </a:extLst>
          </p:cNvPr>
          <p:cNvSpPr txBox="1">
            <a:spLocks/>
          </p:cNvSpPr>
          <p:nvPr/>
        </p:nvSpPr>
        <p:spPr>
          <a:xfrm>
            <a:off x="1302435" y="1186655"/>
            <a:ext cx="3413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Cancelation rate</a:t>
            </a:r>
          </a:p>
        </p:txBody>
      </p:sp>
      <p:sp>
        <p:nvSpPr>
          <p:cNvPr id="7" name="Google Shape;108;g151a838a063_10_3">
            <a:extLst>
              <a:ext uri="{FF2B5EF4-FFF2-40B4-BE49-F238E27FC236}">
                <a16:creationId xmlns:a16="http://schemas.microsoft.com/office/drawing/2014/main" id="{F9C740F9-6513-C44C-88A8-88A5A345720E}"/>
              </a:ext>
            </a:extLst>
          </p:cNvPr>
          <p:cNvSpPr/>
          <p:nvPr/>
        </p:nvSpPr>
        <p:spPr>
          <a:xfrm>
            <a:off x="7972525" y="2318795"/>
            <a:ext cx="1836532" cy="1779715"/>
          </a:xfrm>
          <a:prstGeom prst="ellipse">
            <a:avLst/>
          </a:prstGeom>
          <a:gradFill flip="none" rotWithShape="1">
            <a:gsLst>
              <a:gs pos="0">
                <a:srgbClr val="F53984">
                  <a:shade val="30000"/>
                  <a:satMod val="115000"/>
                </a:srgbClr>
              </a:gs>
              <a:gs pos="50000">
                <a:srgbClr val="F53984">
                  <a:shade val="67500"/>
                  <a:satMod val="115000"/>
                </a:srgbClr>
              </a:gs>
              <a:gs pos="100000">
                <a:srgbClr val="F53984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30%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9" name="Google Shape;107;g151a838a063_10_3">
            <a:extLst>
              <a:ext uri="{FF2B5EF4-FFF2-40B4-BE49-F238E27FC236}">
                <a16:creationId xmlns:a16="http://schemas.microsoft.com/office/drawing/2014/main" id="{FA14C417-8BC6-C344-BD33-E2BF6AF76A7F}"/>
              </a:ext>
            </a:extLst>
          </p:cNvPr>
          <p:cNvSpPr txBox="1"/>
          <p:nvPr/>
        </p:nvSpPr>
        <p:spPr>
          <a:xfrm>
            <a:off x="3635752" y="17061"/>
            <a:ext cx="5164765" cy="853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8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Simulation </a:t>
            </a:r>
            <a:endParaRPr sz="4800" b="1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FEB036D-6F93-D64E-BF55-2A6FAD0C6AF6}"/>
              </a:ext>
            </a:extLst>
          </p:cNvPr>
          <p:cNvSpPr txBox="1">
            <a:spLocks/>
          </p:cNvSpPr>
          <p:nvPr/>
        </p:nvSpPr>
        <p:spPr>
          <a:xfrm>
            <a:off x="10063057" y="3454399"/>
            <a:ext cx="1835116" cy="1612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xx%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13438CF-1FCE-2F48-BB8D-42B698FDE387}"/>
              </a:ext>
            </a:extLst>
          </p:cNvPr>
          <p:cNvSpPr txBox="1">
            <a:spLocks/>
          </p:cNvSpPr>
          <p:nvPr/>
        </p:nvSpPr>
        <p:spPr>
          <a:xfrm>
            <a:off x="4676928" y="3530329"/>
            <a:ext cx="41737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HOTEL</a:t>
            </a:r>
          </a:p>
        </p:txBody>
      </p:sp>
      <p:sp>
        <p:nvSpPr>
          <p:cNvPr id="25" name="Google Shape;108;g151a838a063_10_3">
            <a:extLst>
              <a:ext uri="{FF2B5EF4-FFF2-40B4-BE49-F238E27FC236}">
                <a16:creationId xmlns:a16="http://schemas.microsoft.com/office/drawing/2014/main" id="{07F5EBB5-C4EB-8C4E-B948-2E782414DA35}"/>
              </a:ext>
            </a:extLst>
          </p:cNvPr>
          <p:cNvSpPr/>
          <p:nvPr/>
        </p:nvSpPr>
        <p:spPr>
          <a:xfrm>
            <a:off x="7972525" y="4853647"/>
            <a:ext cx="1836532" cy="1779715"/>
          </a:xfrm>
          <a:prstGeom prst="ellipse">
            <a:avLst/>
          </a:prstGeom>
          <a:gradFill flip="none" rotWithShape="1">
            <a:gsLst>
              <a:gs pos="0">
                <a:srgbClr val="F53984">
                  <a:shade val="30000"/>
                  <a:satMod val="115000"/>
                </a:srgbClr>
              </a:gs>
              <a:gs pos="50000">
                <a:srgbClr val="F53984">
                  <a:shade val="67500"/>
                  <a:satMod val="115000"/>
                </a:srgbClr>
              </a:gs>
              <a:gs pos="100000">
                <a:srgbClr val="F53984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</a:rPr>
              <a:t>xx%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27" name="Google Shape;108;g151a838a063_10_3">
            <a:extLst>
              <a:ext uri="{FF2B5EF4-FFF2-40B4-BE49-F238E27FC236}">
                <a16:creationId xmlns:a16="http://schemas.microsoft.com/office/drawing/2014/main" id="{512FB517-A1A3-0C4B-A9AD-43F816EF5D2A}"/>
              </a:ext>
            </a:extLst>
          </p:cNvPr>
          <p:cNvSpPr/>
          <p:nvPr/>
        </p:nvSpPr>
        <p:spPr>
          <a:xfrm>
            <a:off x="1628026" y="4818945"/>
            <a:ext cx="1836532" cy="1779715"/>
          </a:xfrm>
          <a:prstGeom prst="ellipse">
            <a:avLst/>
          </a:prstGeom>
          <a:gradFill flip="none" rotWithShape="1">
            <a:gsLst>
              <a:gs pos="0">
                <a:srgbClr val="F53984">
                  <a:shade val="30000"/>
                  <a:satMod val="115000"/>
                </a:srgbClr>
              </a:gs>
              <a:gs pos="50000">
                <a:srgbClr val="F53984">
                  <a:shade val="67500"/>
                  <a:satMod val="115000"/>
                </a:srgbClr>
              </a:gs>
              <a:gs pos="100000">
                <a:srgbClr val="F53984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</a:rPr>
              <a:t>16%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13F984-38C3-9C46-8E75-1C4A22991F17}"/>
              </a:ext>
            </a:extLst>
          </p:cNvPr>
          <p:cNvSpPr txBox="1">
            <a:spLocks/>
          </p:cNvSpPr>
          <p:nvPr/>
        </p:nvSpPr>
        <p:spPr>
          <a:xfrm>
            <a:off x="6341263" y="1085561"/>
            <a:ext cx="5164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Mengurangi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potensi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revenue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3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-4.16667E-6 0.348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00287 0.368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84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7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72ED4E-078F-4B4E-92AE-AA0AD1EA4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77"/>
          <a:stretch/>
        </p:blipFill>
        <p:spPr>
          <a:xfrm>
            <a:off x="7234882" y="3509010"/>
            <a:ext cx="3595979" cy="334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BE5B3-29EB-D944-8094-478CC177F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77"/>
          <a:stretch/>
        </p:blipFill>
        <p:spPr>
          <a:xfrm>
            <a:off x="32914" y="3528707"/>
            <a:ext cx="3595979" cy="334899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0902FEB-DDD7-F242-B525-B50F3C9A3F02}"/>
              </a:ext>
            </a:extLst>
          </p:cNvPr>
          <p:cNvSpPr/>
          <p:nvPr/>
        </p:nvSpPr>
        <p:spPr>
          <a:xfrm>
            <a:off x="3628893" y="1721664"/>
            <a:ext cx="1302704" cy="130270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2D3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DF7452-BB77-464B-905E-78B3BF988F29}"/>
              </a:ext>
            </a:extLst>
          </p:cNvPr>
          <p:cNvSpPr/>
          <p:nvPr/>
        </p:nvSpPr>
        <p:spPr>
          <a:xfrm>
            <a:off x="295547" y="1721664"/>
            <a:ext cx="1302704" cy="130270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2D3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D8D59B-BC44-A44F-82D1-254129A0D8BB}"/>
              </a:ext>
            </a:extLst>
          </p:cNvPr>
          <p:cNvSpPr/>
          <p:nvPr/>
        </p:nvSpPr>
        <p:spPr>
          <a:xfrm>
            <a:off x="1962220" y="1721664"/>
            <a:ext cx="1302704" cy="130270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2D3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2DBD5A-BE7F-F14C-8900-89FD28E0E2D2}"/>
              </a:ext>
            </a:extLst>
          </p:cNvPr>
          <p:cNvSpPr/>
          <p:nvPr/>
        </p:nvSpPr>
        <p:spPr>
          <a:xfrm>
            <a:off x="8696104" y="1721664"/>
            <a:ext cx="1302704" cy="130270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2D3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E7E85C-AF51-C748-AE60-5986DDF1F902}"/>
              </a:ext>
            </a:extLst>
          </p:cNvPr>
          <p:cNvSpPr/>
          <p:nvPr/>
        </p:nvSpPr>
        <p:spPr>
          <a:xfrm>
            <a:off x="5362758" y="1721664"/>
            <a:ext cx="1302704" cy="130270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2D3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9FF0CD-752D-D34D-A445-B46AD3761693}"/>
              </a:ext>
            </a:extLst>
          </p:cNvPr>
          <p:cNvSpPr/>
          <p:nvPr/>
        </p:nvSpPr>
        <p:spPr>
          <a:xfrm>
            <a:off x="7096623" y="1694642"/>
            <a:ext cx="1302704" cy="130270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8100">
            <a:solidFill>
              <a:srgbClr val="2D3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81F660-90D7-D54C-9AC5-52F6609A89F4}"/>
              </a:ext>
            </a:extLst>
          </p:cNvPr>
          <p:cNvSpPr/>
          <p:nvPr/>
        </p:nvSpPr>
        <p:spPr>
          <a:xfrm>
            <a:off x="10429969" y="1694642"/>
            <a:ext cx="1302704" cy="130270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38100">
            <a:solidFill>
              <a:srgbClr val="2D3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D6B42D-CBBB-094A-8103-C0432467D3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3397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144" t="25923" r="8804" b="32675"/>
          <a:stretch/>
        </p:blipFill>
        <p:spPr>
          <a:xfrm>
            <a:off x="3061409" y="-121016"/>
            <a:ext cx="3740375" cy="135992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488B07C5-6758-0242-9434-C0D7F094441D}"/>
              </a:ext>
            </a:extLst>
          </p:cNvPr>
          <p:cNvSpPr txBox="1">
            <a:spLocks/>
          </p:cNvSpPr>
          <p:nvPr/>
        </p:nvSpPr>
        <p:spPr>
          <a:xfrm>
            <a:off x="6665462" y="467788"/>
            <a:ext cx="3611723" cy="6743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D3552-EA0F-3041-914F-F4FEEC748E45}"/>
              </a:ext>
            </a:extLst>
          </p:cNvPr>
          <p:cNvSpPr txBox="1"/>
          <p:nvPr/>
        </p:nvSpPr>
        <p:spPr>
          <a:xfrm>
            <a:off x="116795" y="3106713"/>
            <a:ext cx="1689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ID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Choiril</a:t>
            </a:r>
            <a:r>
              <a:rPr lang="en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FA49BC-F017-304A-947B-0FD717F16B38}"/>
              </a:ext>
            </a:extLst>
          </p:cNvPr>
          <p:cNvSpPr txBox="1"/>
          <p:nvPr/>
        </p:nvSpPr>
        <p:spPr>
          <a:xfrm>
            <a:off x="1760220" y="3138585"/>
            <a:ext cx="1754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Celestial Randy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2743AC-C182-144D-9572-D5C1341D9F08}"/>
              </a:ext>
            </a:extLst>
          </p:cNvPr>
          <p:cNvSpPr txBox="1"/>
          <p:nvPr/>
        </p:nvSpPr>
        <p:spPr>
          <a:xfrm>
            <a:off x="3532869" y="3143228"/>
            <a:ext cx="1754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Ahmad Reza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21A4C-3FB1-D849-BD2C-389A9E7EA5B1}"/>
              </a:ext>
            </a:extLst>
          </p:cNvPr>
          <p:cNvSpPr txBox="1"/>
          <p:nvPr/>
        </p:nvSpPr>
        <p:spPr>
          <a:xfrm>
            <a:off x="5218813" y="3147871"/>
            <a:ext cx="1877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D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Yehezkiel</a:t>
            </a:r>
            <a:r>
              <a:rPr lang="en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2C112-8F96-5145-8622-F3A11526D1E8}"/>
              </a:ext>
            </a:extLst>
          </p:cNvPr>
          <p:cNvSpPr txBox="1"/>
          <p:nvPr/>
        </p:nvSpPr>
        <p:spPr>
          <a:xfrm>
            <a:off x="6801784" y="3138585"/>
            <a:ext cx="1754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D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Risca</a:t>
            </a:r>
            <a:r>
              <a:rPr lang="en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Naquitasia</a:t>
            </a:r>
            <a:endParaRPr lang="en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8BF0DA-BD14-D947-B3C1-C2CE30461654}"/>
              </a:ext>
            </a:extLst>
          </p:cNvPr>
          <p:cNvSpPr txBox="1"/>
          <p:nvPr/>
        </p:nvSpPr>
        <p:spPr>
          <a:xfrm>
            <a:off x="8506620" y="3150648"/>
            <a:ext cx="1754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Sonia </a:t>
            </a:r>
            <a:r>
              <a:rPr lang="en-ID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Epifany</a:t>
            </a:r>
            <a:endParaRPr lang="en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6F69AA-A963-F444-BA35-CEE8EFF33072}"/>
              </a:ext>
            </a:extLst>
          </p:cNvPr>
          <p:cNvSpPr txBox="1"/>
          <p:nvPr/>
        </p:nvSpPr>
        <p:spPr>
          <a:xfrm>
            <a:off x="10300763" y="3138585"/>
            <a:ext cx="1754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D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Oky</a:t>
            </a:r>
            <a:r>
              <a:rPr lang="en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Hariawan</a:t>
            </a:r>
            <a:r>
              <a:rPr lang="en-ID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63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463 L 0.21302 0.02223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88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96 0.01759 L -0.14753 0.0263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  <a:endCxn id="16" idx="2"/>
          </p:cNvCxnSpPr>
          <p:nvPr/>
        </p:nvCxnSpPr>
        <p:spPr>
          <a:xfrm flipV="1">
            <a:off x="6820312" y="2708982"/>
            <a:ext cx="1595514" cy="1419369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865808" y="2468467"/>
            <a:ext cx="3954504" cy="1659884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124283" y="1656516"/>
            <a:ext cx="1535613" cy="1535613"/>
          </a:xfrm>
          <a:prstGeom prst="ellipse">
            <a:avLst/>
          </a:prstGeom>
          <a:solidFill>
            <a:srgbClr val="F897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6683" y="3517802"/>
            <a:ext cx="205661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b="1" dirty="0">
                <a:ea typeface="Open Sans" charset="0"/>
                <a:cs typeface="Open Sans" charset="0"/>
              </a:rPr>
              <a:t>Tingkat </a:t>
            </a:r>
            <a:r>
              <a:rPr lang="en-US" sz="1400" b="1" dirty="0" err="1">
                <a:ea typeface="Open Sans" charset="0"/>
                <a:cs typeface="Open Sans" charset="0"/>
              </a:rPr>
              <a:t>pembatalan</a:t>
            </a:r>
            <a:r>
              <a:rPr lang="en-US" sz="1400" b="1" dirty="0">
                <a:ea typeface="Open Sans" charset="0"/>
                <a:cs typeface="Open Sans" charset="0"/>
              </a:rPr>
              <a:t> hotel</a:t>
            </a:r>
          </a:p>
          <a:p>
            <a:pPr algn="ctr"/>
            <a:r>
              <a:rPr lang="en-US" sz="1400" b="1" dirty="0" err="1">
                <a:ea typeface="Open Sans" charset="0"/>
                <a:cs typeface="Open Sans" charset="0"/>
              </a:rPr>
              <a:t>secara</a:t>
            </a:r>
            <a:r>
              <a:rPr lang="en-US" sz="1400" b="1" dirty="0">
                <a:ea typeface="Open Sans" charset="0"/>
                <a:cs typeface="Open Sans" charset="0"/>
              </a:rPr>
              <a:t> global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883435" y="2923322"/>
            <a:ext cx="1" cy="466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415826" y="1656516"/>
            <a:ext cx="2104931" cy="2104931"/>
          </a:xfrm>
          <a:prstGeom prst="ellipse">
            <a:avLst/>
          </a:prstGeom>
          <a:solidFill>
            <a:srgbClr val="F8974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Penurunan</a:t>
            </a:r>
            <a:r>
              <a:rPr lang="en-US" sz="2000" b="1" dirty="0">
                <a:solidFill>
                  <a:schemeClr val="bg1"/>
                </a:solidFill>
              </a:rPr>
              <a:t> revenue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02FCE0-E952-3D45-BAD0-9DF35C827A67}"/>
              </a:ext>
            </a:extLst>
          </p:cNvPr>
          <p:cNvCxnSpPr>
            <a:cxnSpLocks/>
          </p:cNvCxnSpPr>
          <p:nvPr/>
        </p:nvCxnSpPr>
        <p:spPr>
          <a:xfrm>
            <a:off x="6820312" y="4128351"/>
            <a:ext cx="2476081" cy="84016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BD38A68-CBFC-594C-AA43-63EA1A731AFD}"/>
              </a:ext>
            </a:extLst>
          </p:cNvPr>
          <p:cNvSpPr/>
          <p:nvPr/>
        </p:nvSpPr>
        <p:spPr>
          <a:xfrm>
            <a:off x="9077709" y="4029363"/>
            <a:ext cx="1811204" cy="1811204"/>
          </a:xfrm>
          <a:prstGeom prst="ellipse">
            <a:avLst/>
          </a:prstGeom>
          <a:solidFill>
            <a:srgbClr val="1A468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Kebiasaan</a:t>
            </a:r>
            <a:r>
              <a:rPr lang="en-US" sz="2000" b="1" dirty="0">
                <a:solidFill>
                  <a:schemeClr val="bg1"/>
                </a:solidFill>
              </a:rPr>
              <a:t> cancel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29E9EE-DB07-3940-92FA-15A3EEEB6270}"/>
              </a:ext>
            </a:extLst>
          </p:cNvPr>
          <p:cNvSpPr/>
          <p:nvPr/>
        </p:nvSpPr>
        <p:spPr>
          <a:xfrm>
            <a:off x="11537383" y="330861"/>
            <a:ext cx="368156" cy="329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35EEC5-7485-BC41-A765-2857782CE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5" t="11439" r="6897" b="10538"/>
          <a:stretch/>
        </p:blipFill>
        <p:spPr>
          <a:xfrm>
            <a:off x="2020705" y="579095"/>
            <a:ext cx="10222991" cy="6073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2450C-8223-DB4F-A1CA-811D336430A1}"/>
              </a:ext>
            </a:extLst>
          </p:cNvPr>
          <p:cNvSpPr/>
          <p:nvPr/>
        </p:nvSpPr>
        <p:spPr>
          <a:xfrm>
            <a:off x="-1" y="-107996"/>
            <a:ext cx="6282814" cy="6965996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533D08-0B39-DE46-B973-0457CC8F00B2}"/>
              </a:ext>
            </a:extLst>
          </p:cNvPr>
          <p:cNvSpPr/>
          <p:nvPr/>
        </p:nvSpPr>
        <p:spPr>
          <a:xfrm>
            <a:off x="152398" y="-107996"/>
            <a:ext cx="12091297" cy="1636706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9C1D87-BD91-3D40-A711-B5432EF1403A}"/>
              </a:ext>
            </a:extLst>
          </p:cNvPr>
          <p:cNvSpPr/>
          <p:nvPr/>
        </p:nvSpPr>
        <p:spPr>
          <a:xfrm>
            <a:off x="237164" y="5772803"/>
            <a:ext cx="12091297" cy="1085197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C1D9072-A1AC-384B-A715-005E90AC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657" y="205365"/>
            <a:ext cx="5714051" cy="771836"/>
          </a:xfrm>
          <a:prstGeom prst="round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Latar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Belakang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Masalah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1020AF0-778B-A547-B9BA-8062C06592CE}"/>
              </a:ext>
            </a:extLst>
          </p:cNvPr>
          <p:cNvSpPr/>
          <p:nvPr/>
        </p:nvSpPr>
        <p:spPr>
          <a:xfrm>
            <a:off x="346222" y="1137325"/>
            <a:ext cx="2268463" cy="2268463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b="1" dirty="0">
                <a:solidFill>
                  <a:srgbClr val="FF6E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FF75D2-21AF-E94B-9CEE-03FA59AE1468}"/>
              </a:ext>
            </a:extLst>
          </p:cNvPr>
          <p:cNvSpPr txBox="1"/>
          <p:nvPr/>
        </p:nvSpPr>
        <p:spPr>
          <a:xfrm>
            <a:off x="2805897" y="2067069"/>
            <a:ext cx="2782995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Tingkat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pembatalan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hotel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secara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Open Sans" charset="0"/>
                <a:cs typeface="Arial" panose="020B0604020202020204" pitchFamily="34" charset="0"/>
              </a:rPr>
              <a:t> global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978AEB-442C-024D-8B88-AF5F5C565BB2}"/>
              </a:ext>
            </a:extLst>
          </p:cNvPr>
          <p:cNvSpPr/>
          <p:nvPr/>
        </p:nvSpPr>
        <p:spPr>
          <a:xfrm>
            <a:off x="1296826" y="4229674"/>
            <a:ext cx="1807524" cy="1807524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err="1">
                <a:solidFill>
                  <a:srgbClr val="FF6E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Penurunan</a:t>
            </a:r>
            <a:r>
              <a:rPr lang="en-US" b="1" dirty="0">
                <a:solidFill>
                  <a:srgbClr val="FF6E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revenue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9E53C9-DE59-5A44-ACE2-B110D359A177}"/>
              </a:ext>
            </a:extLst>
          </p:cNvPr>
          <p:cNvSpPr/>
          <p:nvPr/>
        </p:nvSpPr>
        <p:spPr>
          <a:xfrm>
            <a:off x="3597750" y="4246971"/>
            <a:ext cx="1811204" cy="1811204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err="1">
                <a:solidFill>
                  <a:srgbClr val="FF6E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Kebiasaan</a:t>
            </a:r>
            <a:r>
              <a:rPr lang="en-US" sz="2000" b="1" dirty="0">
                <a:solidFill>
                  <a:srgbClr val="FF6E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cancel</a:t>
            </a:r>
          </a:p>
        </p:txBody>
      </p:sp>
    </p:spTree>
    <p:extLst>
      <p:ext uri="{BB962C8B-B14F-4D97-AF65-F5344CB8AC3E}">
        <p14:creationId xmlns:p14="http://schemas.microsoft.com/office/powerpoint/2010/main" val="195687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3" grpId="0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9C9154-892F-A04D-86DE-7EC1946F8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59148" cy="68858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EFACD8-E135-8C43-A16A-AF9216853FA0}"/>
              </a:ext>
            </a:extLst>
          </p:cNvPr>
          <p:cNvSpPr/>
          <p:nvPr/>
        </p:nvSpPr>
        <p:spPr>
          <a:xfrm>
            <a:off x="8185355" y="1076632"/>
            <a:ext cx="3746090" cy="3170903"/>
          </a:xfrm>
          <a:prstGeom prst="rect">
            <a:avLst/>
          </a:prstGeom>
          <a:solidFill>
            <a:srgbClr val="54B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A4B56-DBE8-E74A-B034-7D706782176D}"/>
              </a:ext>
            </a:extLst>
          </p:cNvPr>
          <p:cNvSpPr/>
          <p:nvPr/>
        </p:nvSpPr>
        <p:spPr>
          <a:xfrm>
            <a:off x="8613058" y="2910348"/>
            <a:ext cx="3746090" cy="3170903"/>
          </a:xfrm>
          <a:prstGeom prst="rect">
            <a:avLst/>
          </a:prstGeom>
          <a:solidFill>
            <a:srgbClr val="54BD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8D510-2E16-D944-A072-89C0E9942AFB}"/>
              </a:ext>
            </a:extLst>
          </p:cNvPr>
          <p:cNvSpPr txBox="1"/>
          <p:nvPr/>
        </p:nvSpPr>
        <p:spPr>
          <a:xfrm>
            <a:off x="8413759" y="1076632"/>
            <a:ext cx="27358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BA44A-45E0-C345-85FB-860987204B6E}"/>
              </a:ext>
            </a:extLst>
          </p:cNvPr>
          <p:cNvSpPr txBox="1"/>
          <p:nvPr/>
        </p:nvSpPr>
        <p:spPr>
          <a:xfrm>
            <a:off x="8745789" y="2730730"/>
            <a:ext cx="338475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Tingkat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pembatalan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hotel 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Portugal 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(City Hotel &amp; Resort Hotel)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7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E8A297-764F-1545-B9DB-39ADE514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05" y="2960191"/>
            <a:ext cx="6583505" cy="38343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FB3AF1-3411-2F4E-AD0D-F76DAAF81AF0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Google Shape;107;g151a838a063_10_3">
            <a:extLst>
              <a:ext uri="{FF2B5EF4-FFF2-40B4-BE49-F238E27FC236}">
                <a16:creationId xmlns:a16="http://schemas.microsoft.com/office/drawing/2014/main" id="{FA14C417-8BC6-C344-BD33-E2BF6AF76A7F}"/>
              </a:ext>
            </a:extLst>
          </p:cNvPr>
          <p:cNvSpPr txBox="1"/>
          <p:nvPr/>
        </p:nvSpPr>
        <p:spPr>
          <a:xfrm>
            <a:off x="307842" y="447899"/>
            <a:ext cx="6806190" cy="726312"/>
          </a:xfrm>
          <a:prstGeom prst="rect">
            <a:avLst/>
          </a:prstGeom>
          <a:solidFill>
            <a:srgbClr val="00192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Asumsi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kerugian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per </a:t>
            </a:r>
            <a:r>
              <a:rPr lang="en-US" sz="4000" b="1" dirty="0" err="1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tahun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endParaRPr sz="4000" b="1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3FED4B-B110-5C46-9C71-21EF4052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92" t="27342"/>
          <a:stretch/>
        </p:blipFill>
        <p:spPr>
          <a:xfrm>
            <a:off x="7699425" y="3568699"/>
            <a:ext cx="4394732" cy="30266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3A3F89-D0B7-4142-B4BB-44B043748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012" y="5825762"/>
            <a:ext cx="736600" cy="279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F8E12A-C636-C84F-8FFB-0CFA2FC29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626" y="3384134"/>
            <a:ext cx="914400" cy="812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BD8890-EE9C-C341-A105-8AF4FF0CD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340" y="5653592"/>
            <a:ext cx="553821" cy="553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63002CA-88F8-0D4B-9F47-7A6AF5874E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795"/>
          <a:stretch/>
        </p:blipFill>
        <p:spPr>
          <a:xfrm>
            <a:off x="8184283" y="4223671"/>
            <a:ext cx="2235413" cy="19183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44E686-63DA-4848-90AD-50EECC5A6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145" t="-10002" r="31877" b="58932"/>
          <a:stretch/>
        </p:blipFill>
        <p:spPr>
          <a:xfrm>
            <a:off x="7405405" y="3554930"/>
            <a:ext cx="3119314" cy="1407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417308-41BE-0041-84DE-99950E7E7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5236" y="5219737"/>
            <a:ext cx="569826" cy="3739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E052AC-1F66-A544-88CD-351D292157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6342" y="4215421"/>
            <a:ext cx="455277" cy="455277"/>
          </a:xfrm>
          <a:prstGeom prst="rect">
            <a:avLst/>
          </a:prstGeom>
        </p:spPr>
      </p:pic>
      <p:sp>
        <p:nvSpPr>
          <p:cNvPr id="32" name="Google Shape;108;g151a838a063_10_3">
            <a:extLst>
              <a:ext uri="{FF2B5EF4-FFF2-40B4-BE49-F238E27FC236}">
                <a16:creationId xmlns:a16="http://schemas.microsoft.com/office/drawing/2014/main" id="{05CCA281-5721-E74D-8502-533090246BDB}"/>
              </a:ext>
            </a:extLst>
          </p:cNvPr>
          <p:cNvSpPr/>
          <p:nvPr/>
        </p:nvSpPr>
        <p:spPr>
          <a:xfrm>
            <a:off x="711886" y="2609099"/>
            <a:ext cx="1836532" cy="1779715"/>
          </a:xfrm>
          <a:prstGeom prst="ellipse">
            <a:avLst/>
          </a:prstGeom>
          <a:solidFill>
            <a:srgbClr val="0019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</a:rPr>
              <a:t>25%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E5116A6-37CA-0346-AECC-284DC8E3BFF5}"/>
              </a:ext>
            </a:extLst>
          </p:cNvPr>
          <p:cNvSpPr txBox="1">
            <a:spLocks/>
          </p:cNvSpPr>
          <p:nvPr/>
        </p:nvSpPr>
        <p:spPr>
          <a:xfrm>
            <a:off x="386295" y="1476959"/>
            <a:ext cx="3413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Resort Hotel</a:t>
            </a:r>
          </a:p>
        </p:txBody>
      </p:sp>
      <p:sp>
        <p:nvSpPr>
          <p:cNvPr id="34" name="Google Shape;108;g151a838a063_10_3">
            <a:extLst>
              <a:ext uri="{FF2B5EF4-FFF2-40B4-BE49-F238E27FC236}">
                <a16:creationId xmlns:a16="http://schemas.microsoft.com/office/drawing/2014/main" id="{6E85BC30-E1FF-CF47-A41B-CB4CE77BE402}"/>
              </a:ext>
            </a:extLst>
          </p:cNvPr>
          <p:cNvSpPr/>
          <p:nvPr/>
        </p:nvSpPr>
        <p:spPr>
          <a:xfrm>
            <a:off x="4294723" y="2673889"/>
            <a:ext cx="1836532" cy="1779715"/>
          </a:xfrm>
          <a:prstGeom prst="ellipse">
            <a:avLst/>
          </a:prstGeom>
          <a:solidFill>
            <a:srgbClr val="0019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30%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5C6B990-AD5A-4243-B68C-36B563A619B3}"/>
              </a:ext>
            </a:extLst>
          </p:cNvPr>
          <p:cNvSpPr txBox="1">
            <a:spLocks/>
          </p:cNvSpPr>
          <p:nvPr/>
        </p:nvSpPr>
        <p:spPr>
          <a:xfrm>
            <a:off x="2663461" y="1440655"/>
            <a:ext cx="5164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Hotel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E4B4866-7C6A-CB44-B765-822B5C3F3A24}"/>
              </a:ext>
            </a:extLst>
          </p:cNvPr>
          <p:cNvSpPr txBox="1">
            <a:spLocks/>
          </p:cNvSpPr>
          <p:nvPr/>
        </p:nvSpPr>
        <p:spPr>
          <a:xfrm>
            <a:off x="471022" y="4268122"/>
            <a:ext cx="3413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€ 484k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66495C9-33E8-BF42-B70E-D4A773254CDC}"/>
              </a:ext>
            </a:extLst>
          </p:cNvPr>
          <p:cNvSpPr txBox="1">
            <a:spLocks/>
          </p:cNvSpPr>
          <p:nvPr/>
        </p:nvSpPr>
        <p:spPr>
          <a:xfrm>
            <a:off x="4006479" y="4196934"/>
            <a:ext cx="3413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€ 1,500k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E8C87F3-CE2C-C643-A18D-5295E2E9E8E5}"/>
              </a:ext>
            </a:extLst>
          </p:cNvPr>
          <p:cNvSpPr txBox="1">
            <a:spLocks/>
          </p:cNvSpPr>
          <p:nvPr/>
        </p:nvSpPr>
        <p:spPr>
          <a:xfrm>
            <a:off x="471021" y="5382132"/>
            <a:ext cx="3413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en-US" sz="2800" b="1" dirty="0" err="1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Miliar</a:t>
            </a:r>
            <a:r>
              <a:rPr lang="en-US" sz="2800" b="1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Rupiah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A05F080-108D-CE47-B91F-808901FE51AF}"/>
              </a:ext>
            </a:extLst>
          </p:cNvPr>
          <p:cNvSpPr txBox="1">
            <a:spLocks/>
          </p:cNvSpPr>
          <p:nvPr/>
        </p:nvSpPr>
        <p:spPr>
          <a:xfrm>
            <a:off x="4006479" y="5384723"/>
            <a:ext cx="34134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en-US" sz="2800" b="1" dirty="0" err="1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Miliar</a:t>
            </a:r>
            <a:r>
              <a:rPr lang="en-US" sz="2800" b="1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Rupiah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23C5791-FEA4-6B47-AA55-CE94FA5B8C80}"/>
              </a:ext>
            </a:extLst>
          </p:cNvPr>
          <p:cNvSpPr txBox="1">
            <a:spLocks/>
          </p:cNvSpPr>
          <p:nvPr/>
        </p:nvSpPr>
        <p:spPr>
          <a:xfrm>
            <a:off x="592982" y="4922400"/>
            <a:ext cx="3776394" cy="608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 err="1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400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ADR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3FC6F0BC-6756-1343-9987-F86A15709A14}"/>
              </a:ext>
            </a:extLst>
          </p:cNvPr>
          <p:cNvSpPr txBox="1">
            <a:spLocks/>
          </p:cNvSpPr>
          <p:nvPr/>
        </p:nvSpPr>
        <p:spPr>
          <a:xfrm>
            <a:off x="3978842" y="4874790"/>
            <a:ext cx="3776394" cy="608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 err="1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1400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kolom</a:t>
            </a:r>
            <a:r>
              <a:rPr lang="en-US" sz="1400" dirty="0">
                <a:solidFill>
                  <a:srgbClr val="0019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ADR</a:t>
            </a:r>
          </a:p>
        </p:txBody>
      </p:sp>
    </p:spTree>
    <p:extLst>
      <p:ext uri="{BB962C8B-B14F-4D97-AF65-F5344CB8AC3E}">
        <p14:creationId xmlns:p14="http://schemas.microsoft.com/office/powerpoint/2010/main" val="3263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28AF-4AF4-7848-9864-5B42883F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B227C-D7ED-C14B-B1E1-CA8DABDB7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162"/>
            <a:ext cx="12332043" cy="72543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3A81D1-4642-434A-A7D9-A13543592872}"/>
              </a:ext>
            </a:extLst>
          </p:cNvPr>
          <p:cNvSpPr/>
          <p:nvPr/>
        </p:nvSpPr>
        <p:spPr>
          <a:xfrm>
            <a:off x="494270" y="365125"/>
            <a:ext cx="3484606" cy="499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B138F-3A1D-4C4F-8083-D0C8BDCA61A3}"/>
              </a:ext>
            </a:extLst>
          </p:cNvPr>
          <p:cNvSpPr/>
          <p:nvPr/>
        </p:nvSpPr>
        <p:spPr>
          <a:xfrm>
            <a:off x="-1" y="-198163"/>
            <a:ext cx="5609969" cy="70561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D27AD7-8D18-054F-9182-A5145A2C8C21}"/>
              </a:ext>
            </a:extLst>
          </p:cNvPr>
          <p:cNvSpPr/>
          <p:nvPr/>
        </p:nvSpPr>
        <p:spPr>
          <a:xfrm>
            <a:off x="4817075" y="-45763"/>
            <a:ext cx="2189205" cy="15409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E2993B-CEBC-814F-844D-2693E3186631}"/>
              </a:ext>
            </a:extLst>
          </p:cNvPr>
          <p:cNvSpPr/>
          <p:nvPr/>
        </p:nvSpPr>
        <p:spPr>
          <a:xfrm>
            <a:off x="4211594" y="1287989"/>
            <a:ext cx="2189205" cy="15409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F2CA86-40E5-964B-94A2-C213B3C7B7F0}"/>
              </a:ext>
            </a:extLst>
          </p:cNvPr>
          <p:cNvSpPr/>
          <p:nvPr/>
        </p:nvSpPr>
        <p:spPr>
          <a:xfrm>
            <a:off x="2891481" y="5115720"/>
            <a:ext cx="4114799" cy="1894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31B792-191D-764A-A60F-0C618BA8B8A9}"/>
              </a:ext>
            </a:extLst>
          </p:cNvPr>
          <p:cNvSpPr/>
          <p:nvPr/>
        </p:nvSpPr>
        <p:spPr>
          <a:xfrm>
            <a:off x="843347" y="2613552"/>
            <a:ext cx="4462849" cy="1513703"/>
          </a:xfrm>
          <a:prstGeom prst="roundRect">
            <a:avLst/>
          </a:prstGeom>
          <a:solidFill>
            <a:srgbClr val="FF8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SOLUSI?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62323A-DB00-AF48-BFEC-EDA441BE6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9" t="7742" r="11458" b="9032"/>
          <a:stretch/>
        </p:blipFill>
        <p:spPr>
          <a:xfrm>
            <a:off x="-1" y="-137615"/>
            <a:ext cx="11946195" cy="71900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434921-9079-9D4F-A970-3DB2BD56996F}"/>
              </a:ext>
            </a:extLst>
          </p:cNvPr>
          <p:cNvSpPr/>
          <p:nvPr/>
        </p:nvSpPr>
        <p:spPr>
          <a:xfrm>
            <a:off x="7241458" y="-198163"/>
            <a:ext cx="5206181" cy="7254325"/>
          </a:xfrm>
          <a:prstGeom prst="rect">
            <a:avLst/>
          </a:prstGeom>
          <a:solidFill>
            <a:srgbClr val="B9F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E2B832-3C5B-9F4C-A363-050AE0052F11}"/>
              </a:ext>
            </a:extLst>
          </p:cNvPr>
          <p:cNvSpPr/>
          <p:nvPr/>
        </p:nvSpPr>
        <p:spPr>
          <a:xfrm>
            <a:off x="-2" y="-201927"/>
            <a:ext cx="12447641" cy="1540932"/>
          </a:xfrm>
          <a:prstGeom prst="rect">
            <a:avLst/>
          </a:prstGeom>
          <a:solidFill>
            <a:srgbClr val="B9F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C697075-6DE6-E244-99BF-A63A6EF9FCA7}"/>
              </a:ext>
            </a:extLst>
          </p:cNvPr>
          <p:cNvSpPr txBox="1">
            <a:spLocks/>
          </p:cNvSpPr>
          <p:nvPr/>
        </p:nvSpPr>
        <p:spPr>
          <a:xfrm>
            <a:off x="8039242" y="2667136"/>
            <a:ext cx="3610611" cy="1325563"/>
          </a:xfrm>
          <a:prstGeom prst="round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0280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Solusi?</a:t>
            </a:r>
          </a:p>
        </p:txBody>
      </p:sp>
    </p:spTree>
    <p:extLst>
      <p:ext uri="{BB962C8B-B14F-4D97-AF65-F5344CB8AC3E}">
        <p14:creationId xmlns:p14="http://schemas.microsoft.com/office/powerpoint/2010/main" val="374689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66554-3392-1E47-A457-F7F12E1D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43CD1-7E61-3B47-A5D9-F6B3488B047A}"/>
              </a:ext>
            </a:extLst>
          </p:cNvPr>
          <p:cNvSpPr/>
          <p:nvPr/>
        </p:nvSpPr>
        <p:spPr>
          <a:xfrm>
            <a:off x="6339016" y="365124"/>
            <a:ext cx="5301049" cy="5318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DC265-678C-E24F-87A2-8F33D1D50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9" t="15938" r="11889" b="15862"/>
          <a:stretch/>
        </p:blipFill>
        <p:spPr>
          <a:xfrm>
            <a:off x="646528" y="-24284"/>
            <a:ext cx="11640065" cy="69341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61CCAE-2AEA-EA4A-90B8-B26520939708}"/>
              </a:ext>
            </a:extLst>
          </p:cNvPr>
          <p:cNvSpPr/>
          <p:nvPr/>
        </p:nvSpPr>
        <p:spPr>
          <a:xfrm>
            <a:off x="537305" y="257503"/>
            <a:ext cx="5155182" cy="6600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497C7D-DD97-594A-AD2A-86A51581847A}"/>
              </a:ext>
            </a:extLst>
          </p:cNvPr>
          <p:cNvSpPr/>
          <p:nvPr/>
        </p:nvSpPr>
        <p:spPr>
          <a:xfrm>
            <a:off x="6052751" y="365124"/>
            <a:ext cx="1077098" cy="307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62600-4368-6547-A02E-C354FD0C95F4}"/>
              </a:ext>
            </a:extLst>
          </p:cNvPr>
          <p:cNvSpPr/>
          <p:nvPr/>
        </p:nvSpPr>
        <p:spPr>
          <a:xfrm>
            <a:off x="7626176" y="354613"/>
            <a:ext cx="4300153" cy="307538"/>
          </a:xfrm>
          <a:prstGeom prst="rect">
            <a:avLst/>
          </a:prstGeom>
          <a:solidFill>
            <a:srgbClr val="FF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740F0D-89E5-194D-994C-9D36FCD46ED2}"/>
              </a:ext>
            </a:extLst>
          </p:cNvPr>
          <p:cNvSpPr/>
          <p:nvPr/>
        </p:nvSpPr>
        <p:spPr>
          <a:xfrm>
            <a:off x="551935" y="2333376"/>
            <a:ext cx="5062151" cy="1966912"/>
          </a:xfrm>
          <a:prstGeom prst="roundRect">
            <a:avLst/>
          </a:prstGeom>
          <a:solidFill>
            <a:srgbClr val="FFB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CANCELLATION RATE PREDICTION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58632-C0B9-A74B-AE81-B5FA590D1C31}"/>
              </a:ext>
            </a:extLst>
          </p:cNvPr>
          <p:cNvSpPr/>
          <p:nvPr/>
        </p:nvSpPr>
        <p:spPr>
          <a:xfrm>
            <a:off x="8082945" y="3451428"/>
            <a:ext cx="1478699" cy="256839"/>
          </a:xfrm>
          <a:prstGeom prst="rect">
            <a:avLst/>
          </a:prstGeom>
          <a:solidFill>
            <a:srgbClr val="648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Cancel Prediction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274E80-E001-4143-A538-2FF257C5F9FC}"/>
              </a:ext>
            </a:extLst>
          </p:cNvPr>
          <p:cNvSpPr/>
          <p:nvPr/>
        </p:nvSpPr>
        <p:spPr>
          <a:xfrm>
            <a:off x="9776252" y="1707940"/>
            <a:ext cx="868744" cy="33652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B801"/>
                </a:solidFill>
              </a:rPr>
              <a:t>Hotel booking</a:t>
            </a:r>
          </a:p>
        </p:txBody>
      </p:sp>
    </p:spTree>
    <p:extLst>
      <p:ext uri="{BB962C8B-B14F-4D97-AF65-F5344CB8AC3E}">
        <p14:creationId xmlns:p14="http://schemas.microsoft.com/office/powerpoint/2010/main" val="314224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750</Words>
  <Application>Microsoft Macintosh PowerPoint</Application>
  <PresentationFormat>Widescreen</PresentationFormat>
  <Paragraphs>262</Paragraphs>
  <Slides>32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Montserrat</vt:lpstr>
      <vt:lpstr>Roboto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Latar Belakang Masalah</vt:lpstr>
      <vt:lpstr>PowerPoint Presentation</vt:lpstr>
      <vt:lpstr>PowerPoint Presentation</vt:lpstr>
      <vt:lpstr>Solution&gt;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 recommendation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Celestial Randy Teddy</dc:creator>
  <cp:lastModifiedBy>Celestial Randy Teddy</cp:lastModifiedBy>
  <cp:revision>327</cp:revision>
  <dcterms:created xsi:type="dcterms:W3CDTF">2022-09-01T03:21:14Z</dcterms:created>
  <dcterms:modified xsi:type="dcterms:W3CDTF">2022-09-04T14:55:57Z</dcterms:modified>
</cp:coreProperties>
</file>